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860" r:id="rId2"/>
  </p:sldMasterIdLst>
  <p:notesMasterIdLst>
    <p:notesMasterId r:id="rId74"/>
  </p:notesMasterIdLst>
  <p:sldIdLst>
    <p:sldId id="256" r:id="rId3"/>
    <p:sldId id="346" r:id="rId4"/>
    <p:sldId id="308" r:id="rId5"/>
    <p:sldId id="347" r:id="rId6"/>
    <p:sldId id="348" r:id="rId7"/>
    <p:sldId id="409" r:id="rId8"/>
    <p:sldId id="349" r:id="rId9"/>
    <p:sldId id="350" r:id="rId10"/>
    <p:sldId id="351" r:id="rId11"/>
    <p:sldId id="352" r:id="rId12"/>
    <p:sldId id="353" r:id="rId13"/>
    <p:sldId id="354" r:id="rId14"/>
    <p:sldId id="410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411" r:id="rId51"/>
    <p:sldId id="390" r:id="rId52"/>
    <p:sldId id="412" r:id="rId53"/>
    <p:sldId id="391" r:id="rId54"/>
    <p:sldId id="392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404" r:id="rId67"/>
    <p:sldId id="405" r:id="rId68"/>
    <p:sldId id="406" r:id="rId69"/>
    <p:sldId id="407" r:id="rId70"/>
    <p:sldId id="408" r:id="rId71"/>
    <p:sldId id="414" r:id="rId72"/>
    <p:sldId id="413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5" autoAdjust="0"/>
    <p:restoredTop sz="78635" autoAdjust="0"/>
  </p:normalViewPr>
  <p:slideViewPr>
    <p:cSldViewPr snapToGrid="0">
      <p:cViewPr varScale="1">
        <p:scale>
          <a:sx n="81" d="100"/>
          <a:sy n="81" d="100"/>
        </p:scale>
        <p:origin x="102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DB1DBB-02C4-464C-A308-242618403CD7}" type="doc">
      <dgm:prSet loTypeId="urn:microsoft.com/office/officeart/2005/8/layout/target1" loCatId="relationship" qsTypeId="urn:microsoft.com/office/officeart/2005/8/quickstyle/3D4" qsCatId="3D" csTypeId="urn:microsoft.com/office/officeart/2005/8/colors/colorful4" csCatId="colorful" phldr="1"/>
      <dgm:spPr/>
    </dgm:pt>
    <dgm:pt modelId="{8D19169A-D5DD-424A-B320-20BDCF46CCCC}">
      <dgm:prSet phldrT="[Text]" custT="1"/>
      <dgm:spPr/>
      <dgm:t>
        <a:bodyPr/>
        <a:lstStyle/>
        <a:p>
          <a:r>
            <a:rPr lang="en-US" sz="2800" b="1"/>
            <a:t>Individual</a:t>
          </a:r>
          <a:endParaRPr lang="en-US" sz="2800" b="1" dirty="0"/>
        </a:p>
      </dgm:t>
    </dgm:pt>
    <dgm:pt modelId="{64C2F137-DE68-8240-99E8-087DC50AE99E}" type="parTrans" cxnId="{90FBAFDE-A7AE-7741-8724-7ADBD5CD88AB}">
      <dgm:prSet/>
      <dgm:spPr/>
      <dgm:t>
        <a:bodyPr/>
        <a:lstStyle/>
        <a:p>
          <a:endParaRPr lang="en-US"/>
        </a:p>
      </dgm:t>
    </dgm:pt>
    <dgm:pt modelId="{0FC49228-7BF7-0249-A88A-97523D9C5544}" type="sibTrans" cxnId="{90FBAFDE-A7AE-7741-8724-7ADBD5CD88AB}">
      <dgm:prSet/>
      <dgm:spPr/>
      <dgm:t>
        <a:bodyPr/>
        <a:lstStyle/>
        <a:p>
          <a:endParaRPr lang="en-US"/>
        </a:p>
      </dgm:t>
    </dgm:pt>
    <dgm:pt modelId="{1068E8CC-91FC-F049-8DF5-FAA74FEFA812}">
      <dgm:prSet phldrT="[Text]" custT="1"/>
      <dgm:spPr/>
      <dgm:t>
        <a:bodyPr/>
        <a:lstStyle/>
        <a:p>
          <a:r>
            <a:rPr lang="en-US" sz="2800" b="1"/>
            <a:t>Family</a:t>
          </a:r>
          <a:endParaRPr lang="en-US" sz="2800" b="1" dirty="0"/>
        </a:p>
      </dgm:t>
    </dgm:pt>
    <dgm:pt modelId="{087ADC7E-28DF-E74A-A9E2-363E01E2F2C4}" type="parTrans" cxnId="{8C0477B0-5F66-8B47-9851-A8424C8D118B}">
      <dgm:prSet/>
      <dgm:spPr/>
      <dgm:t>
        <a:bodyPr/>
        <a:lstStyle/>
        <a:p>
          <a:endParaRPr lang="en-US"/>
        </a:p>
      </dgm:t>
    </dgm:pt>
    <dgm:pt modelId="{F853C93B-258F-D444-B330-CBF5F5E05D7B}" type="sibTrans" cxnId="{8C0477B0-5F66-8B47-9851-A8424C8D118B}">
      <dgm:prSet/>
      <dgm:spPr/>
      <dgm:t>
        <a:bodyPr/>
        <a:lstStyle/>
        <a:p>
          <a:endParaRPr lang="en-US"/>
        </a:p>
      </dgm:t>
    </dgm:pt>
    <dgm:pt modelId="{1CAC9B64-A211-BB46-A3E2-48D5639DAFD1}">
      <dgm:prSet phldrT="[Text]" custT="1"/>
      <dgm:spPr/>
      <dgm:t>
        <a:bodyPr/>
        <a:lstStyle/>
        <a:p>
          <a:r>
            <a:rPr lang="en-US" sz="2800" b="1"/>
            <a:t>School</a:t>
          </a:r>
          <a:endParaRPr lang="en-US" sz="2800" b="1" dirty="0"/>
        </a:p>
      </dgm:t>
    </dgm:pt>
    <dgm:pt modelId="{38F7BDDC-8BE0-614A-A3D4-CAA370C8D9C4}" type="parTrans" cxnId="{B239BDD1-EDB0-0E49-A3E7-F8E5AB4D1EAA}">
      <dgm:prSet/>
      <dgm:spPr/>
      <dgm:t>
        <a:bodyPr/>
        <a:lstStyle/>
        <a:p>
          <a:endParaRPr lang="en-US"/>
        </a:p>
      </dgm:t>
    </dgm:pt>
    <dgm:pt modelId="{CC621F3E-30C5-C74F-9565-DA591B388507}" type="sibTrans" cxnId="{B239BDD1-EDB0-0E49-A3E7-F8E5AB4D1EAA}">
      <dgm:prSet/>
      <dgm:spPr/>
      <dgm:t>
        <a:bodyPr/>
        <a:lstStyle/>
        <a:p>
          <a:endParaRPr lang="en-US"/>
        </a:p>
      </dgm:t>
    </dgm:pt>
    <dgm:pt modelId="{E14F6C44-4F51-204D-8162-F1087A137E97}">
      <dgm:prSet phldrT="[Text]" custT="1"/>
      <dgm:spPr/>
      <dgm:t>
        <a:bodyPr/>
        <a:lstStyle/>
        <a:p>
          <a:r>
            <a:rPr lang="en-US" sz="2800" b="1" dirty="0"/>
            <a:t>Community</a:t>
          </a:r>
        </a:p>
      </dgm:t>
    </dgm:pt>
    <dgm:pt modelId="{A3F10356-59A0-494D-AEC2-E53166CF5682}" type="parTrans" cxnId="{A09028D7-6DB0-B449-856D-CAAE8C9093D0}">
      <dgm:prSet/>
      <dgm:spPr/>
      <dgm:t>
        <a:bodyPr/>
        <a:lstStyle/>
        <a:p>
          <a:endParaRPr lang="en-US"/>
        </a:p>
      </dgm:t>
    </dgm:pt>
    <dgm:pt modelId="{46117E6A-DD59-264A-A7F1-F0382204D37E}" type="sibTrans" cxnId="{A09028D7-6DB0-B449-856D-CAAE8C9093D0}">
      <dgm:prSet/>
      <dgm:spPr/>
      <dgm:t>
        <a:bodyPr/>
        <a:lstStyle/>
        <a:p>
          <a:endParaRPr lang="en-US"/>
        </a:p>
      </dgm:t>
    </dgm:pt>
    <dgm:pt modelId="{9F65C10E-E4F6-9F4F-9410-71CECB8D8B3D}" type="pres">
      <dgm:prSet presAssocID="{EDDB1DBB-02C4-464C-A308-242618403CD7}" presName="composite" presStyleCnt="0">
        <dgm:presLayoutVars>
          <dgm:chMax val="5"/>
          <dgm:dir/>
          <dgm:resizeHandles val="exact"/>
        </dgm:presLayoutVars>
      </dgm:prSet>
      <dgm:spPr/>
    </dgm:pt>
    <dgm:pt modelId="{163B764E-68B4-AE40-AF40-DA3BE929E9FE}" type="pres">
      <dgm:prSet presAssocID="{8D19169A-D5DD-424A-B320-20BDCF46CCCC}" presName="circle1" presStyleLbl="lnNode1" presStyleIdx="0" presStyleCnt="4"/>
      <dgm:spPr/>
    </dgm:pt>
    <dgm:pt modelId="{549F99A5-A3E8-604D-8C35-EE43F6286F9A}" type="pres">
      <dgm:prSet presAssocID="{8D19169A-D5DD-424A-B320-20BDCF46CCCC}" presName="text1" presStyleLbl="revTx" presStyleIdx="0" presStyleCnt="4" custScaleX="145892" custLinFactNeighborX="172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055FC-60CA-1247-8F53-42A6F1857A2A}" type="pres">
      <dgm:prSet presAssocID="{8D19169A-D5DD-424A-B320-20BDCF46CCCC}" presName="line1" presStyleLbl="callout" presStyleIdx="0" presStyleCnt="8"/>
      <dgm:spPr/>
    </dgm:pt>
    <dgm:pt modelId="{093B4877-3AE6-844B-A848-DCD774559C03}" type="pres">
      <dgm:prSet presAssocID="{8D19169A-D5DD-424A-B320-20BDCF46CCCC}" presName="d1" presStyleLbl="callout" presStyleIdx="1" presStyleCnt="8"/>
      <dgm:spPr/>
    </dgm:pt>
    <dgm:pt modelId="{935B8E89-0104-3D4F-A6D2-36B7524D4441}" type="pres">
      <dgm:prSet presAssocID="{1068E8CC-91FC-F049-8DF5-FAA74FEFA812}" presName="circle2" presStyleLbl="lnNode1" presStyleIdx="1" presStyleCnt="4"/>
      <dgm:spPr/>
    </dgm:pt>
    <dgm:pt modelId="{1CB85CF3-9D0E-C34B-BC5E-C2DE15043E1C}" type="pres">
      <dgm:prSet presAssocID="{1068E8CC-91FC-F049-8DF5-FAA74FEFA812}" presName="text2" presStyleLbl="revTx" presStyleIdx="1" presStyleCnt="4" custScaleX="131360" custLinFactNeighborX="18739" custLinFactNeighborY="-31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B4C59E-9151-BC4B-9CE5-BE5812F37B3C}" type="pres">
      <dgm:prSet presAssocID="{1068E8CC-91FC-F049-8DF5-FAA74FEFA812}" presName="line2" presStyleLbl="callout" presStyleIdx="2" presStyleCnt="8"/>
      <dgm:spPr/>
    </dgm:pt>
    <dgm:pt modelId="{25D4B869-9F9D-3F41-8F1B-28EF9F3D7FAA}" type="pres">
      <dgm:prSet presAssocID="{1068E8CC-91FC-F049-8DF5-FAA74FEFA812}" presName="d2" presStyleLbl="callout" presStyleIdx="3" presStyleCnt="8"/>
      <dgm:spPr/>
    </dgm:pt>
    <dgm:pt modelId="{ACC5AD3D-A3BF-3B4A-BC6B-DDD4D67A2233}" type="pres">
      <dgm:prSet presAssocID="{1CAC9B64-A211-BB46-A3E2-48D5639DAFD1}" presName="circle3" presStyleLbl="lnNode1" presStyleIdx="2" presStyleCnt="4" custLinFactNeighborX="208" custLinFactNeighborY="-2927"/>
      <dgm:spPr/>
    </dgm:pt>
    <dgm:pt modelId="{735A84C0-CC85-FB4D-A171-91E529AD7744}" type="pres">
      <dgm:prSet presAssocID="{1CAC9B64-A211-BB46-A3E2-48D5639DAFD1}" presName="text3" presStyleLbl="revTx" presStyleIdx="2" presStyleCnt="4" custScaleX="168838" custScaleY="81620" custLinFactNeighborX="34443" custLinFactNeighborY="-120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72418-3082-944A-BEF8-3C266A7F150B}" type="pres">
      <dgm:prSet presAssocID="{1CAC9B64-A211-BB46-A3E2-48D5639DAFD1}" presName="line3" presStyleLbl="callout" presStyleIdx="4" presStyleCnt="8"/>
      <dgm:spPr/>
    </dgm:pt>
    <dgm:pt modelId="{D699F9E4-9226-7444-9BC8-00AB41BA16F4}" type="pres">
      <dgm:prSet presAssocID="{1CAC9B64-A211-BB46-A3E2-48D5639DAFD1}" presName="d3" presStyleLbl="callout" presStyleIdx="5" presStyleCnt="8"/>
      <dgm:spPr/>
    </dgm:pt>
    <dgm:pt modelId="{57595BFF-323F-764B-8F3B-69DA9AEB39DF}" type="pres">
      <dgm:prSet presAssocID="{E14F6C44-4F51-204D-8162-F1087A137E97}" presName="circle4" presStyleLbl="lnNode1" presStyleIdx="3" presStyleCnt="4"/>
      <dgm:spPr/>
    </dgm:pt>
    <dgm:pt modelId="{D2412B81-8B4A-D742-81F8-2BAB98CEB933}" type="pres">
      <dgm:prSet presAssocID="{E14F6C44-4F51-204D-8162-F1087A137E97}" presName="text4" presStyleLbl="revTx" presStyleIdx="3" presStyleCnt="4" custScaleX="159291" custLinFactNeighborX="29442" custLinFactNeighborY="-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730DE-C564-FB4B-AB34-C73A1D87F916}" type="pres">
      <dgm:prSet presAssocID="{E14F6C44-4F51-204D-8162-F1087A137E97}" presName="line4" presStyleLbl="callout" presStyleIdx="6" presStyleCnt="8"/>
      <dgm:spPr/>
    </dgm:pt>
    <dgm:pt modelId="{12391F88-8830-8F43-A20E-5644A7573999}" type="pres">
      <dgm:prSet presAssocID="{E14F6C44-4F51-204D-8162-F1087A137E97}" presName="d4" presStyleLbl="callout" presStyleIdx="7" presStyleCnt="8"/>
      <dgm:spPr/>
    </dgm:pt>
  </dgm:ptLst>
  <dgm:cxnLst>
    <dgm:cxn modelId="{B239BDD1-EDB0-0E49-A3E7-F8E5AB4D1EAA}" srcId="{EDDB1DBB-02C4-464C-A308-242618403CD7}" destId="{1CAC9B64-A211-BB46-A3E2-48D5639DAFD1}" srcOrd="2" destOrd="0" parTransId="{38F7BDDC-8BE0-614A-A3D4-CAA370C8D9C4}" sibTransId="{CC621F3E-30C5-C74F-9565-DA591B388507}"/>
    <dgm:cxn modelId="{AC612F95-AC9F-4E4E-8886-EB6793B3EFFB}" type="presOf" srcId="{1CAC9B64-A211-BB46-A3E2-48D5639DAFD1}" destId="{735A84C0-CC85-FB4D-A171-91E529AD7744}" srcOrd="0" destOrd="0" presId="urn:microsoft.com/office/officeart/2005/8/layout/target1"/>
    <dgm:cxn modelId="{D5697196-A7F9-AF4E-BAC5-C6940E06DC08}" type="presOf" srcId="{EDDB1DBB-02C4-464C-A308-242618403CD7}" destId="{9F65C10E-E4F6-9F4F-9410-71CECB8D8B3D}" srcOrd="0" destOrd="0" presId="urn:microsoft.com/office/officeart/2005/8/layout/target1"/>
    <dgm:cxn modelId="{7B2EA69F-49DC-184E-B284-043E91E7155C}" type="presOf" srcId="{E14F6C44-4F51-204D-8162-F1087A137E97}" destId="{D2412B81-8B4A-D742-81F8-2BAB98CEB933}" srcOrd="0" destOrd="0" presId="urn:microsoft.com/office/officeart/2005/8/layout/target1"/>
    <dgm:cxn modelId="{90FBAFDE-A7AE-7741-8724-7ADBD5CD88AB}" srcId="{EDDB1DBB-02C4-464C-A308-242618403CD7}" destId="{8D19169A-D5DD-424A-B320-20BDCF46CCCC}" srcOrd="0" destOrd="0" parTransId="{64C2F137-DE68-8240-99E8-087DC50AE99E}" sibTransId="{0FC49228-7BF7-0249-A88A-97523D9C5544}"/>
    <dgm:cxn modelId="{C4FFF826-5797-CC45-808E-6681B4DA75A1}" type="presOf" srcId="{1068E8CC-91FC-F049-8DF5-FAA74FEFA812}" destId="{1CB85CF3-9D0E-C34B-BC5E-C2DE15043E1C}" srcOrd="0" destOrd="0" presId="urn:microsoft.com/office/officeart/2005/8/layout/target1"/>
    <dgm:cxn modelId="{E52DBF52-EE6F-E545-952E-23F80B8EF26E}" type="presOf" srcId="{8D19169A-D5DD-424A-B320-20BDCF46CCCC}" destId="{549F99A5-A3E8-604D-8C35-EE43F6286F9A}" srcOrd="0" destOrd="0" presId="urn:microsoft.com/office/officeart/2005/8/layout/target1"/>
    <dgm:cxn modelId="{A09028D7-6DB0-B449-856D-CAAE8C9093D0}" srcId="{EDDB1DBB-02C4-464C-A308-242618403CD7}" destId="{E14F6C44-4F51-204D-8162-F1087A137E97}" srcOrd="3" destOrd="0" parTransId="{A3F10356-59A0-494D-AEC2-E53166CF5682}" sibTransId="{46117E6A-DD59-264A-A7F1-F0382204D37E}"/>
    <dgm:cxn modelId="{8C0477B0-5F66-8B47-9851-A8424C8D118B}" srcId="{EDDB1DBB-02C4-464C-A308-242618403CD7}" destId="{1068E8CC-91FC-F049-8DF5-FAA74FEFA812}" srcOrd="1" destOrd="0" parTransId="{087ADC7E-28DF-E74A-A9E2-363E01E2F2C4}" sibTransId="{F853C93B-258F-D444-B330-CBF5F5E05D7B}"/>
    <dgm:cxn modelId="{3D3369FD-C026-034F-A160-85E48A0D9DCD}" type="presParOf" srcId="{9F65C10E-E4F6-9F4F-9410-71CECB8D8B3D}" destId="{163B764E-68B4-AE40-AF40-DA3BE929E9FE}" srcOrd="0" destOrd="0" presId="urn:microsoft.com/office/officeart/2005/8/layout/target1"/>
    <dgm:cxn modelId="{C39A935A-C8CE-9B4A-A43D-0DA9D3FE0EA3}" type="presParOf" srcId="{9F65C10E-E4F6-9F4F-9410-71CECB8D8B3D}" destId="{549F99A5-A3E8-604D-8C35-EE43F6286F9A}" srcOrd="1" destOrd="0" presId="urn:microsoft.com/office/officeart/2005/8/layout/target1"/>
    <dgm:cxn modelId="{051B9228-E2DA-6247-B73D-156B2CDD19ED}" type="presParOf" srcId="{9F65C10E-E4F6-9F4F-9410-71CECB8D8B3D}" destId="{4D7055FC-60CA-1247-8F53-42A6F1857A2A}" srcOrd="2" destOrd="0" presId="urn:microsoft.com/office/officeart/2005/8/layout/target1"/>
    <dgm:cxn modelId="{D07B7E46-620C-0F49-9BD1-4BF5AF4CC2F8}" type="presParOf" srcId="{9F65C10E-E4F6-9F4F-9410-71CECB8D8B3D}" destId="{093B4877-3AE6-844B-A848-DCD774559C03}" srcOrd="3" destOrd="0" presId="urn:microsoft.com/office/officeart/2005/8/layout/target1"/>
    <dgm:cxn modelId="{FB2F8B65-EC8B-DD42-AAE4-5C0D66191C0C}" type="presParOf" srcId="{9F65C10E-E4F6-9F4F-9410-71CECB8D8B3D}" destId="{935B8E89-0104-3D4F-A6D2-36B7524D4441}" srcOrd="4" destOrd="0" presId="urn:microsoft.com/office/officeart/2005/8/layout/target1"/>
    <dgm:cxn modelId="{8E303305-4269-9740-8AFA-CB84471B2D71}" type="presParOf" srcId="{9F65C10E-E4F6-9F4F-9410-71CECB8D8B3D}" destId="{1CB85CF3-9D0E-C34B-BC5E-C2DE15043E1C}" srcOrd="5" destOrd="0" presId="urn:microsoft.com/office/officeart/2005/8/layout/target1"/>
    <dgm:cxn modelId="{A30EBC05-1578-7147-8FAE-BE60314BBB12}" type="presParOf" srcId="{9F65C10E-E4F6-9F4F-9410-71CECB8D8B3D}" destId="{C1B4C59E-9151-BC4B-9CE5-BE5812F37B3C}" srcOrd="6" destOrd="0" presId="urn:microsoft.com/office/officeart/2005/8/layout/target1"/>
    <dgm:cxn modelId="{AEFB9F8C-9D8D-4447-958B-9DCBC88C104E}" type="presParOf" srcId="{9F65C10E-E4F6-9F4F-9410-71CECB8D8B3D}" destId="{25D4B869-9F9D-3F41-8F1B-28EF9F3D7FAA}" srcOrd="7" destOrd="0" presId="urn:microsoft.com/office/officeart/2005/8/layout/target1"/>
    <dgm:cxn modelId="{F33359F1-5279-BC43-B4C3-A1BB32DBBA5E}" type="presParOf" srcId="{9F65C10E-E4F6-9F4F-9410-71CECB8D8B3D}" destId="{ACC5AD3D-A3BF-3B4A-BC6B-DDD4D67A2233}" srcOrd="8" destOrd="0" presId="urn:microsoft.com/office/officeart/2005/8/layout/target1"/>
    <dgm:cxn modelId="{25D0C2B2-62BE-904D-85E8-B23F8838659E}" type="presParOf" srcId="{9F65C10E-E4F6-9F4F-9410-71CECB8D8B3D}" destId="{735A84C0-CC85-FB4D-A171-91E529AD7744}" srcOrd="9" destOrd="0" presId="urn:microsoft.com/office/officeart/2005/8/layout/target1"/>
    <dgm:cxn modelId="{A9530DB4-EAB6-2649-BC83-7FC6D8B149FE}" type="presParOf" srcId="{9F65C10E-E4F6-9F4F-9410-71CECB8D8B3D}" destId="{08372418-3082-944A-BEF8-3C266A7F150B}" srcOrd="10" destOrd="0" presId="urn:microsoft.com/office/officeart/2005/8/layout/target1"/>
    <dgm:cxn modelId="{64E954C7-4483-3C4F-8602-56CB496F33E8}" type="presParOf" srcId="{9F65C10E-E4F6-9F4F-9410-71CECB8D8B3D}" destId="{D699F9E4-9226-7444-9BC8-00AB41BA16F4}" srcOrd="11" destOrd="0" presId="urn:microsoft.com/office/officeart/2005/8/layout/target1"/>
    <dgm:cxn modelId="{5E2E1BD6-6F4F-5248-85F6-B0D7EA67C435}" type="presParOf" srcId="{9F65C10E-E4F6-9F4F-9410-71CECB8D8B3D}" destId="{57595BFF-323F-764B-8F3B-69DA9AEB39DF}" srcOrd="12" destOrd="0" presId="urn:microsoft.com/office/officeart/2005/8/layout/target1"/>
    <dgm:cxn modelId="{6AAD9657-8FD3-2840-8858-A9AFBCFBAE02}" type="presParOf" srcId="{9F65C10E-E4F6-9F4F-9410-71CECB8D8B3D}" destId="{D2412B81-8B4A-D742-81F8-2BAB98CEB933}" srcOrd="13" destOrd="0" presId="urn:microsoft.com/office/officeart/2005/8/layout/target1"/>
    <dgm:cxn modelId="{B0503DA7-76E1-0140-B104-A341CFB4840C}" type="presParOf" srcId="{9F65C10E-E4F6-9F4F-9410-71CECB8D8B3D}" destId="{1D7730DE-C564-FB4B-AB34-C73A1D87F916}" srcOrd="14" destOrd="0" presId="urn:microsoft.com/office/officeart/2005/8/layout/target1"/>
    <dgm:cxn modelId="{1E7003A8-6135-8B4F-8527-5B39A637BBC3}" type="presParOf" srcId="{9F65C10E-E4F6-9F4F-9410-71CECB8D8B3D}" destId="{12391F88-8830-8F43-A20E-5644A7573999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1774E1-17B7-4C36-8676-9CC05FAEB65B}" type="doc">
      <dgm:prSet loTypeId="urn:microsoft.com/office/officeart/2005/8/layout/process4" loCatId="process" qsTypeId="urn:microsoft.com/office/officeart/2005/8/quickstyle/simple1" qsCatId="simple" csTypeId="urn:microsoft.com/office/officeart/2005/8/colors/colorful4" csCatId="colorful" phldr="1"/>
      <dgm:spPr/>
    </dgm:pt>
    <dgm:pt modelId="{0E69669B-83D3-4C22-BD20-B308E1B893C2}">
      <dgm:prSet phldrT="[Text]"/>
      <dgm:spPr/>
      <dgm:t>
        <a:bodyPr/>
        <a:lstStyle/>
        <a:p>
          <a:r>
            <a:rPr lang="en-US" dirty="0"/>
            <a:t>Problem and Related Behaviors</a:t>
          </a:r>
        </a:p>
      </dgm:t>
    </dgm:pt>
    <dgm:pt modelId="{78033138-CF5E-400E-9B3F-3386746621EF}" type="parTrans" cxnId="{027CA2F6-996A-42A2-9B14-48A2E51C5F8A}">
      <dgm:prSet/>
      <dgm:spPr/>
      <dgm:t>
        <a:bodyPr/>
        <a:lstStyle/>
        <a:p>
          <a:endParaRPr lang="en-US"/>
        </a:p>
      </dgm:t>
    </dgm:pt>
    <dgm:pt modelId="{B7EE5E18-1558-48DD-AFD6-85D4CE3C01D5}" type="sibTrans" cxnId="{027CA2F6-996A-42A2-9B14-48A2E51C5F8A}">
      <dgm:prSet/>
      <dgm:spPr/>
      <dgm:t>
        <a:bodyPr/>
        <a:lstStyle/>
        <a:p>
          <a:endParaRPr lang="en-US"/>
        </a:p>
      </dgm:t>
    </dgm:pt>
    <dgm:pt modelId="{2D2505AA-34FB-4D26-9775-1CA39C681CF8}">
      <dgm:prSet phldrT="[Text]"/>
      <dgm:spPr/>
      <dgm:t>
        <a:bodyPr/>
        <a:lstStyle/>
        <a:p>
          <a:r>
            <a:rPr lang="en-US" dirty="0"/>
            <a:t>Risk and Protective Factors</a:t>
          </a:r>
        </a:p>
      </dgm:t>
    </dgm:pt>
    <dgm:pt modelId="{F202FB4D-79A9-4C9B-9E10-CBD004254319}" type="parTrans" cxnId="{43D559A4-6BA2-4D7E-888B-2BD09BB222B1}">
      <dgm:prSet/>
      <dgm:spPr/>
      <dgm:t>
        <a:bodyPr/>
        <a:lstStyle/>
        <a:p>
          <a:endParaRPr lang="en-US"/>
        </a:p>
      </dgm:t>
    </dgm:pt>
    <dgm:pt modelId="{52CCDBF7-D7D1-4A4D-ACF4-3F5FCE66D7CE}" type="sibTrans" cxnId="{43D559A4-6BA2-4D7E-888B-2BD09BB222B1}">
      <dgm:prSet/>
      <dgm:spPr/>
      <dgm:t>
        <a:bodyPr/>
        <a:lstStyle/>
        <a:p>
          <a:endParaRPr lang="en-US"/>
        </a:p>
      </dgm:t>
    </dgm:pt>
    <dgm:pt modelId="{9F179672-1F69-4CA0-89B3-8E696F8EF957}">
      <dgm:prSet phldrT="[Text]"/>
      <dgm:spPr/>
      <dgm:t>
        <a:bodyPr/>
        <a:lstStyle/>
        <a:p>
          <a:r>
            <a:rPr lang="en-US" dirty="0"/>
            <a:t>Strategies</a:t>
          </a:r>
        </a:p>
      </dgm:t>
    </dgm:pt>
    <dgm:pt modelId="{C0BFFBA9-9EEF-4383-A1E9-1E45470ABC74}" type="parTrans" cxnId="{051D55CC-4F77-43A4-BBEA-05851B8677FF}">
      <dgm:prSet/>
      <dgm:spPr/>
      <dgm:t>
        <a:bodyPr/>
        <a:lstStyle/>
        <a:p>
          <a:endParaRPr lang="en-US"/>
        </a:p>
      </dgm:t>
    </dgm:pt>
    <dgm:pt modelId="{6CF9D35C-E0FE-4FAF-A7DC-F03C705C3A53}" type="sibTrans" cxnId="{051D55CC-4F77-43A4-BBEA-05851B8677FF}">
      <dgm:prSet/>
      <dgm:spPr/>
      <dgm:t>
        <a:bodyPr/>
        <a:lstStyle/>
        <a:p>
          <a:endParaRPr lang="en-US"/>
        </a:p>
      </dgm:t>
    </dgm:pt>
    <dgm:pt modelId="{757A04AA-AC7C-4ABC-9DA9-FDCB83BC90F9}" type="pres">
      <dgm:prSet presAssocID="{EB1774E1-17B7-4C36-8676-9CC05FAEB65B}" presName="Name0" presStyleCnt="0">
        <dgm:presLayoutVars>
          <dgm:dir/>
          <dgm:animLvl val="lvl"/>
          <dgm:resizeHandles val="exact"/>
        </dgm:presLayoutVars>
      </dgm:prSet>
      <dgm:spPr/>
    </dgm:pt>
    <dgm:pt modelId="{F0C366AA-FE48-46FD-ACDF-3C60E2EFF5E1}" type="pres">
      <dgm:prSet presAssocID="{9F179672-1F69-4CA0-89B3-8E696F8EF957}" presName="boxAndChildren" presStyleCnt="0"/>
      <dgm:spPr/>
    </dgm:pt>
    <dgm:pt modelId="{F4818FB3-C326-4BD6-A490-41ABEFFC6583}" type="pres">
      <dgm:prSet presAssocID="{9F179672-1F69-4CA0-89B3-8E696F8EF957}" presName="parentTextBox" presStyleLbl="node1" presStyleIdx="0" presStyleCnt="3"/>
      <dgm:spPr/>
      <dgm:t>
        <a:bodyPr/>
        <a:lstStyle/>
        <a:p>
          <a:endParaRPr lang="en-US"/>
        </a:p>
      </dgm:t>
    </dgm:pt>
    <dgm:pt modelId="{96F0D4B1-6149-4F3C-89B5-37E3FE8308CC}" type="pres">
      <dgm:prSet presAssocID="{52CCDBF7-D7D1-4A4D-ACF4-3F5FCE66D7CE}" presName="sp" presStyleCnt="0"/>
      <dgm:spPr/>
    </dgm:pt>
    <dgm:pt modelId="{7293E618-043C-49EE-BB4F-11B9757E8928}" type="pres">
      <dgm:prSet presAssocID="{2D2505AA-34FB-4D26-9775-1CA39C681CF8}" presName="arrowAndChildren" presStyleCnt="0"/>
      <dgm:spPr/>
    </dgm:pt>
    <dgm:pt modelId="{ECA75D3D-8EF8-41ED-98CA-F1AF3B07081E}" type="pres">
      <dgm:prSet presAssocID="{2D2505AA-34FB-4D26-9775-1CA39C681CF8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AAF14537-8AE6-4276-84A8-E9957F7A1D39}" type="pres">
      <dgm:prSet presAssocID="{B7EE5E18-1558-48DD-AFD6-85D4CE3C01D5}" presName="sp" presStyleCnt="0"/>
      <dgm:spPr/>
    </dgm:pt>
    <dgm:pt modelId="{275A27BE-82A7-4195-AFCB-5AC427AAEDC9}" type="pres">
      <dgm:prSet presAssocID="{0E69669B-83D3-4C22-BD20-B308E1B893C2}" presName="arrowAndChildren" presStyleCnt="0"/>
      <dgm:spPr/>
    </dgm:pt>
    <dgm:pt modelId="{4993310E-2056-4036-A3EA-4B09E5E4A7D4}" type="pres">
      <dgm:prSet presAssocID="{0E69669B-83D3-4C22-BD20-B308E1B893C2}" presName="parentTextArrow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43D559A4-6BA2-4D7E-888B-2BD09BB222B1}" srcId="{EB1774E1-17B7-4C36-8676-9CC05FAEB65B}" destId="{2D2505AA-34FB-4D26-9775-1CA39C681CF8}" srcOrd="1" destOrd="0" parTransId="{F202FB4D-79A9-4C9B-9E10-CBD004254319}" sibTransId="{52CCDBF7-D7D1-4A4D-ACF4-3F5FCE66D7CE}"/>
    <dgm:cxn modelId="{40F4BFAC-FAB9-4185-948E-02179027B15F}" type="presOf" srcId="{9F179672-1F69-4CA0-89B3-8E696F8EF957}" destId="{F4818FB3-C326-4BD6-A490-41ABEFFC6583}" srcOrd="0" destOrd="0" presId="urn:microsoft.com/office/officeart/2005/8/layout/process4"/>
    <dgm:cxn modelId="{0B928987-75F8-4056-A3EA-7197CF0FFB40}" type="presOf" srcId="{EB1774E1-17B7-4C36-8676-9CC05FAEB65B}" destId="{757A04AA-AC7C-4ABC-9DA9-FDCB83BC90F9}" srcOrd="0" destOrd="0" presId="urn:microsoft.com/office/officeart/2005/8/layout/process4"/>
    <dgm:cxn modelId="{027CA2F6-996A-42A2-9B14-48A2E51C5F8A}" srcId="{EB1774E1-17B7-4C36-8676-9CC05FAEB65B}" destId="{0E69669B-83D3-4C22-BD20-B308E1B893C2}" srcOrd="0" destOrd="0" parTransId="{78033138-CF5E-400E-9B3F-3386746621EF}" sibTransId="{B7EE5E18-1558-48DD-AFD6-85D4CE3C01D5}"/>
    <dgm:cxn modelId="{051D55CC-4F77-43A4-BBEA-05851B8677FF}" srcId="{EB1774E1-17B7-4C36-8676-9CC05FAEB65B}" destId="{9F179672-1F69-4CA0-89B3-8E696F8EF957}" srcOrd="2" destOrd="0" parTransId="{C0BFFBA9-9EEF-4383-A1E9-1E45470ABC74}" sibTransId="{6CF9D35C-E0FE-4FAF-A7DC-F03C705C3A53}"/>
    <dgm:cxn modelId="{FD678F07-47A7-4405-859B-F4610137FD34}" type="presOf" srcId="{2D2505AA-34FB-4D26-9775-1CA39C681CF8}" destId="{ECA75D3D-8EF8-41ED-98CA-F1AF3B07081E}" srcOrd="0" destOrd="0" presId="urn:microsoft.com/office/officeart/2005/8/layout/process4"/>
    <dgm:cxn modelId="{001C34DF-627F-4092-ADA3-5B0EC414AA8B}" type="presOf" srcId="{0E69669B-83D3-4C22-BD20-B308E1B893C2}" destId="{4993310E-2056-4036-A3EA-4B09E5E4A7D4}" srcOrd="0" destOrd="0" presId="urn:microsoft.com/office/officeart/2005/8/layout/process4"/>
    <dgm:cxn modelId="{83C423DE-3BC7-47F9-96C5-41CCCF7AD063}" type="presParOf" srcId="{757A04AA-AC7C-4ABC-9DA9-FDCB83BC90F9}" destId="{F0C366AA-FE48-46FD-ACDF-3C60E2EFF5E1}" srcOrd="0" destOrd="0" presId="urn:microsoft.com/office/officeart/2005/8/layout/process4"/>
    <dgm:cxn modelId="{67CAAA31-4088-40C2-B9A3-8EBC4BB02EA6}" type="presParOf" srcId="{F0C366AA-FE48-46FD-ACDF-3C60E2EFF5E1}" destId="{F4818FB3-C326-4BD6-A490-41ABEFFC6583}" srcOrd="0" destOrd="0" presId="urn:microsoft.com/office/officeart/2005/8/layout/process4"/>
    <dgm:cxn modelId="{5E2551CE-E301-436F-948A-D0BB8B698F6F}" type="presParOf" srcId="{757A04AA-AC7C-4ABC-9DA9-FDCB83BC90F9}" destId="{96F0D4B1-6149-4F3C-89B5-37E3FE8308CC}" srcOrd="1" destOrd="0" presId="urn:microsoft.com/office/officeart/2005/8/layout/process4"/>
    <dgm:cxn modelId="{E12635BD-FAF4-4BD1-85FA-1C2DE4B0FEEC}" type="presParOf" srcId="{757A04AA-AC7C-4ABC-9DA9-FDCB83BC90F9}" destId="{7293E618-043C-49EE-BB4F-11B9757E8928}" srcOrd="2" destOrd="0" presId="urn:microsoft.com/office/officeart/2005/8/layout/process4"/>
    <dgm:cxn modelId="{E4F6C200-B8C1-4A1D-ACA7-D8DE7A71206E}" type="presParOf" srcId="{7293E618-043C-49EE-BB4F-11B9757E8928}" destId="{ECA75D3D-8EF8-41ED-98CA-F1AF3B07081E}" srcOrd="0" destOrd="0" presId="urn:microsoft.com/office/officeart/2005/8/layout/process4"/>
    <dgm:cxn modelId="{10AD7AC6-6F0C-486F-8F78-9D1483242B3C}" type="presParOf" srcId="{757A04AA-AC7C-4ABC-9DA9-FDCB83BC90F9}" destId="{AAF14537-8AE6-4276-84A8-E9957F7A1D39}" srcOrd="3" destOrd="0" presId="urn:microsoft.com/office/officeart/2005/8/layout/process4"/>
    <dgm:cxn modelId="{446C1027-1EAB-4DF0-8B94-36162669B3E5}" type="presParOf" srcId="{757A04AA-AC7C-4ABC-9DA9-FDCB83BC90F9}" destId="{275A27BE-82A7-4195-AFCB-5AC427AAEDC9}" srcOrd="4" destOrd="0" presId="urn:microsoft.com/office/officeart/2005/8/layout/process4"/>
    <dgm:cxn modelId="{BAA4D2D0-9F29-4204-9954-75A8A9889FB9}" type="presParOf" srcId="{275A27BE-82A7-4195-AFCB-5AC427AAEDC9}" destId="{4993310E-2056-4036-A3EA-4B09E5E4A7D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11AB74-1C7A-40E0-B2DA-15C3D4963062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2634E29-B4FB-4640-9E68-7AE10507654F}">
      <dgm:prSet phldrT="[Text]"/>
      <dgm:spPr/>
      <dgm:t>
        <a:bodyPr/>
        <a:lstStyle/>
        <a:p>
          <a:r>
            <a:rPr lang="en-US" dirty="0"/>
            <a:t>Synthetic Marijuana</a:t>
          </a:r>
          <a:br>
            <a:rPr lang="en-US" dirty="0"/>
          </a:br>
          <a:r>
            <a:rPr lang="en-US" dirty="0"/>
            <a:t>(problem) </a:t>
          </a:r>
        </a:p>
      </dgm:t>
    </dgm:pt>
    <dgm:pt modelId="{D332D163-CB53-44C4-B017-1D612A8C9F4C}" type="parTrans" cxnId="{D1B4D0BD-EA1F-4EDD-A47B-3403FC916455}">
      <dgm:prSet/>
      <dgm:spPr/>
      <dgm:t>
        <a:bodyPr/>
        <a:lstStyle/>
        <a:p>
          <a:endParaRPr lang="en-US"/>
        </a:p>
      </dgm:t>
    </dgm:pt>
    <dgm:pt modelId="{8D84A35B-E9A2-4954-952C-9B21354E4745}" type="sibTrans" cxnId="{D1B4D0BD-EA1F-4EDD-A47B-3403FC916455}">
      <dgm:prSet/>
      <dgm:spPr/>
      <dgm:t>
        <a:bodyPr/>
        <a:lstStyle/>
        <a:p>
          <a:endParaRPr lang="en-US"/>
        </a:p>
      </dgm:t>
    </dgm:pt>
    <dgm:pt modelId="{226DBF23-D238-4CF2-9AA1-F999013572E8}">
      <dgm:prSet phldrT="[Text]"/>
      <dgm:spPr/>
      <dgm:t>
        <a:bodyPr/>
        <a:lstStyle/>
        <a:p>
          <a:r>
            <a:rPr lang="en-US" dirty="0"/>
            <a:t>28% of Dragon County 12</a:t>
          </a:r>
          <a:r>
            <a:rPr lang="en-US" baseline="30000" dirty="0"/>
            <a:t>th</a:t>
          </a:r>
          <a:r>
            <a:rPr lang="en-US" dirty="0"/>
            <a:t> grade students reported using Spike in the past 30 days.  </a:t>
          </a:r>
        </a:p>
      </dgm:t>
    </dgm:pt>
    <dgm:pt modelId="{CE216DA9-8872-477F-8C07-AD72F3AE1A5F}" type="parTrans" cxnId="{23887B5E-EE4B-4E01-80BE-D6BE56D28789}">
      <dgm:prSet/>
      <dgm:spPr/>
      <dgm:t>
        <a:bodyPr/>
        <a:lstStyle/>
        <a:p>
          <a:endParaRPr lang="en-US"/>
        </a:p>
      </dgm:t>
    </dgm:pt>
    <dgm:pt modelId="{EA20B6F7-CF2F-4C2F-AE0F-0F5B99317F8A}" type="sibTrans" cxnId="{23887B5E-EE4B-4E01-80BE-D6BE56D28789}">
      <dgm:prSet/>
      <dgm:spPr/>
      <dgm:t>
        <a:bodyPr/>
        <a:lstStyle/>
        <a:p>
          <a:endParaRPr lang="en-US"/>
        </a:p>
      </dgm:t>
    </dgm:pt>
    <dgm:pt modelId="{E2D276A6-38F9-4651-A71F-4FE6E5AE2C90}">
      <dgm:prSet phldrT="[Text]"/>
      <dgm:spPr/>
      <dgm:t>
        <a:bodyPr/>
        <a:lstStyle/>
        <a:p>
          <a:r>
            <a:rPr lang="en-US" dirty="0"/>
            <a:t>Access </a:t>
          </a:r>
          <a:br>
            <a:rPr lang="en-US" dirty="0"/>
          </a:br>
          <a:r>
            <a:rPr lang="en-US" dirty="0"/>
            <a:t>(Risk Factor) </a:t>
          </a:r>
        </a:p>
      </dgm:t>
    </dgm:pt>
    <dgm:pt modelId="{1806BD5A-63B5-40CC-8741-6600D19D26D6}" type="parTrans" cxnId="{CE2B3551-D42E-4B4B-8523-2FE069C0DFE2}">
      <dgm:prSet/>
      <dgm:spPr/>
      <dgm:t>
        <a:bodyPr/>
        <a:lstStyle/>
        <a:p>
          <a:endParaRPr lang="en-US"/>
        </a:p>
      </dgm:t>
    </dgm:pt>
    <dgm:pt modelId="{6A0EB403-18DE-4069-BFD3-670D4BD76568}" type="sibTrans" cxnId="{CE2B3551-D42E-4B4B-8523-2FE069C0DFE2}">
      <dgm:prSet/>
      <dgm:spPr/>
      <dgm:t>
        <a:bodyPr/>
        <a:lstStyle/>
        <a:p>
          <a:endParaRPr lang="en-US"/>
        </a:p>
      </dgm:t>
    </dgm:pt>
    <dgm:pt modelId="{95A83196-E984-4EEA-8A17-04F7F86D563D}">
      <dgm:prSet phldrT="[Text]"/>
      <dgm:spPr/>
      <dgm:t>
        <a:bodyPr/>
        <a:lstStyle/>
        <a:p>
          <a:r>
            <a:rPr lang="en-US" dirty="0"/>
            <a:t>45% of student who smoked Spike reported purchasing it at a local convenience store.  </a:t>
          </a:r>
          <a:br>
            <a:rPr lang="en-US" dirty="0"/>
          </a:br>
          <a:r>
            <a:rPr lang="en-US" dirty="0"/>
            <a:t>Source:  School Survey)</a:t>
          </a:r>
        </a:p>
      </dgm:t>
    </dgm:pt>
    <dgm:pt modelId="{094D0964-A812-4B5F-A9DB-F3932B46E699}" type="sibTrans" cxnId="{F03F2B18-2727-49B0-9899-E17E0054532E}">
      <dgm:prSet/>
      <dgm:spPr/>
      <dgm:t>
        <a:bodyPr/>
        <a:lstStyle/>
        <a:p>
          <a:endParaRPr lang="en-US"/>
        </a:p>
      </dgm:t>
    </dgm:pt>
    <dgm:pt modelId="{9C0DEEA1-DE5E-4C43-B3C9-860720B59A9D}" type="parTrans" cxnId="{F03F2B18-2727-49B0-9899-E17E0054532E}">
      <dgm:prSet/>
      <dgm:spPr/>
      <dgm:t>
        <a:bodyPr/>
        <a:lstStyle/>
        <a:p>
          <a:endParaRPr lang="en-US"/>
        </a:p>
      </dgm:t>
    </dgm:pt>
    <dgm:pt modelId="{2A855C31-A5D1-4F75-B01A-4AACE967E359}">
      <dgm:prSet phldrT="[Text]"/>
      <dgm:spPr/>
      <dgm:t>
        <a:bodyPr/>
        <a:lstStyle/>
        <a:p>
          <a:r>
            <a:rPr lang="en-US" dirty="0"/>
            <a:t>13 convenience stores were cited by Dragon County Police for selling Synthetic Marijuana (Source: archival data provided by Dragon County Sheriff’s Dept.).  </a:t>
          </a:r>
        </a:p>
      </dgm:t>
    </dgm:pt>
    <dgm:pt modelId="{DBE741F1-C594-4F9D-ADAD-3702CB91EA72}" type="parTrans" cxnId="{4F27C237-5535-4F5C-90F3-77D915E34A83}">
      <dgm:prSet/>
      <dgm:spPr/>
      <dgm:t>
        <a:bodyPr/>
        <a:lstStyle/>
        <a:p>
          <a:endParaRPr lang="en-US"/>
        </a:p>
      </dgm:t>
    </dgm:pt>
    <dgm:pt modelId="{5E014093-B686-42D9-B119-A2831B05337B}" type="sibTrans" cxnId="{4F27C237-5535-4F5C-90F3-77D915E34A83}">
      <dgm:prSet/>
      <dgm:spPr/>
      <dgm:t>
        <a:bodyPr/>
        <a:lstStyle/>
        <a:p>
          <a:endParaRPr lang="en-US"/>
        </a:p>
      </dgm:t>
    </dgm:pt>
    <dgm:pt modelId="{E3711FF3-D428-4326-9EFE-541614923D10}" type="pres">
      <dgm:prSet presAssocID="{6B11AB74-1C7A-40E0-B2DA-15C3D496306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5DD177-12C4-40FB-92B5-BFCFC92EB447}" type="pres">
      <dgm:prSet presAssocID="{92634E29-B4FB-4640-9E68-7AE10507654F}" presName="composite" presStyleCnt="0"/>
      <dgm:spPr/>
    </dgm:pt>
    <dgm:pt modelId="{FD10308B-1D6D-47D9-9F09-4C6E3A30C402}" type="pres">
      <dgm:prSet presAssocID="{92634E29-B4FB-4640-9E68-7AE10507654F}" presName="parTx" presStyleLbl="alignNode1" presStyleIdx="0" presStyleCnt="2" custLinFactNeighborX="-4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981902-4FBD-4C6E-B013-CCA9E80B64E5}" type="pres">
      <dgm:prSet presAssocID="{92634E29-B4FB-4640-9E68-7AE10507654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2BACBF-4440-408F-A61C-06DECE8D4B6B}" type="pres">
      <dgm:prSet presAssocID="{8D84A35B-E9A2-4954-952C-9B21354E4745}" presName="space" presStyleCnt="0"/>
      <dgm:spPr/>
    </dgm:pt>
    <dgm:pt modelId="{25DBBB8B-FF3F-4E63-9A6F-21CAF2308BEF}" type="pres">
      <dgm:prSet presAssocID="{E2D276A6-38F9-4651-A71F-4FE6E5AE2C90}" presName="composite" presStyleCnt="0"/>
      <dgm:spPr/>
    </dgm:pt>
    <dgm:pt modelId="{E26B0459-9E31-4EFD-917A-8176FEAC727B}" type="pres">
      <dgm:prSet presAssocID="{E2D276A6-38F9-4651-A71F-4FE6E5AE2C9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42BDC-6B7F-4ACE-8D3C-F6CF42337A0F}" type="pres">
      <dgm:prSet presAssocID="{E2D276A6-38F9-4651-A71F-4FE6E5AE2C90}" presName="desTx" presStyleLbl="alignAccFollowNode1" presStyleIdx="1" presStyleCnt="2" custLinFactNeighborX="2479" custLinFactNeighborY="-9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C4E174-8F87-43FC-825D-06D179B35763}" type="presOf" srcId="{6B11AB74-1C7A-40E0-B2DA-15C3D4963062}" destId="{E3711FF3-D428-4326-9EFE-541614923D10}" srcOrd="0" destOrd="0" presId="urn:microsoft.com/office/officeart/2005/8/layout/hList1"/>
    <dgm:cxn modelId="{F03F2B18-2727-49B0-9899-E17E0054532E}" srcId="{E2D276A6-38F9-4651-A71F-4FE6E5AE2C90}" destId="{95A83196-E984-4EEA-8A17-04F7F86D563D}" srcOrd="0" destOrd="0" parTransId="{9C0DEEA1-DE5E-4C43-B3C9-860720B59A9D}" sibTransId="{094D0964-A812-4B5F-A9DB-F3932B46E699}"/>
    <dgm:cxn modelId="{23887B5E-EE4B-4E01-80BE-D6BE56D28789}" srcId="{92634E29-B4FB-4640-9E68-7AE10507654F}" destId="{226DBF23-D238-4CF2-9AA1-F999013572E8}" srcOrd="0" destOrd="0" parTransId="{CE216DA9-8872-477F-8C07-AD72F3AE1A5F}" sibTransId="{EA20B6F7-CF2F-4C2F-AE0F-0F5B99317F8A}"/>
    <dgm:cxn modelId="{4F27C237-5535-4F5C-90F3-77D915E34A83}" srcId="{E2D276A6-38F9-4651-A71F-4FE6E5AE2C90}" destId="{2A855C31-A5D1-4F75-B01A-4AACE967E359}" srcOrd="1" destOrd="0" parTransId="{DBE741F1-C594-4F9D-ADAD-3702CB91EA72}" sibTransId="{5E014093-B686-42D9-B119-A2831B05337B}"/>
    <dgm:cxn modelId="{B57CCA4D-7783-4277-958A-AD8A351D7FF1}" type="presOf" srcId="{E2D276A6-38F9-4651-A71F-4FE6E5AE2C90}" destId="{E26B0459-9E31-4EFD-917A-8176FEAC727B}" srcOrd="0" destOrd="0" presId="urn:microsoft.com/office/officeart/2005/8/layout/hList1"/>
    <dgm:cxn modelId="{A4B617A3-2334-4BF4-BFD4-F38528A2E48C}" type="presOf" srcId="{226DBF23-D238-4CF2-9AA1-F999013572E8}" destId="{AF981902-4FBD-4C6E-B013-CCA9E80B64E5}" srcOrd="0" destOrd="0" presId="urn:microsoft.com/office/officeart/2005/8/layout/hList1"/>
    <dgm:cxn modelId="{62EF0AA8-1D76-4378-AD1E-21D4D0D2C86F}" type="presOf" srcId="{95A83196-E984-4EEA-8A17-04F7F86D563D}" destId="{8E142BDC-6B7F-4ACE-8D3C-F6CF42337A0F}" srcOrd="0" destOrd="0" presId="urn:microsoft.com/office/officeart/2005/8/layout/hList1"/>
    <dgm:cxn modelId="{32AE25FA-689B-4095-8766-7D6BB8BD7D3C}" type="presOf" srcId="{92634E29-B4FB-4640-9E68-7AE10507654F}" destId="{FD10308B-1D6D-47D9-9F09-4C6E3A30C402}" srcOrd="0" destOrd="0" presId="urn:microsoft.com/office/officeart/2005/8/layout/hList1"/>
    <dgm:cxn modelId="{CE2B3551-D42E-4B4B-8523-2FE069C0DFE2}" srcId="{6B11AB74-1C7A-40E0-B2DA-15C3D4963062}" destId="{E2D276A6-38F9-4651-A71F-4FE6E5AE2C90}" srcOrd="1" destOrd="0" parTransId="{1806BD5A-63B5-40CC-8741-6600D19D26D6}" sibTransId="{6A0EB403-18DE-4069-BFD3-670D4BD76568}"/>
    <dgm:cxn modelId="{1A92C80E-7785-4E23-BA84-60F8AF27C3A5}" type="presOf" srcId="{2A855C31-A5D1-4F75-B01A-4AACE967E359}" destId="{8E142BDC-6B7F-4ACE-8D3C-F6CF42337A0F}" srcOrd="0" destOrd="1" presId="urn:microsoft.com/office/officeart/2005/8/layout/hList1"/>
    <dgm:cxn modelId="{D1B4D0BD-EA1F-4EDD-A47B-3403FC916455}" srcId="{6B11AB74-1C7A-40E0-B2DA-15C3D4963062}" destId="{92634E29-B4FB-4640-9E68-7AE10507654F}" srcOrd="0" destOrd="0" parTransId="{D332D163-CB53-44C4-B017-1D612A8C9F4C}" sibTransId="{8D84A35B-E9A2-4954-952C-9B21354E4745}"/>
    <dgm:cxn modelId="{5860D55F-A8BE-4BDB-978E-9B582988D507}" type="presParOf" srcId="{E3711FF3-D428-4326-9EFE-541614923D10}" destId="{2B5DD177-12C4-40FB-92B5-BFCFC92EB447}" srcOrd="0" destOrd="0" presId="urn:microsoft.com/office/officeart/2005/8/layout/hList1"/>
    <dgm:cxn modelId="{3B3F2174-D39B-4429-A14D-D5B1EDC2EB3E}" type="presParOf" srcId="{2B5DD177-12C4-40FB-92B5-BFCFC92EB447}" destId="{FD10308B-1D6D-47D9-9F09-4C6E3A30C402}" srcOrd="0" destOrd="0" presId="urn:microsoft.com/office/officeart/2005/8/layout/hList1"/>
    <dgm:cxn modelId="{2738E177-89C6-436B-B8C0-1A79D248C441}" type="presParOf" srcId="{2B5DD177-12C4-40FB-92B5-BFCFC92EB447}" destId="{AF981902-4FBD-4C6E-B013-CCA9E80B64E5}" srcOrd="1" destOrd="0" presId="urn:microsoft.com/office/officeart/2005/8/layout/hList1"/>
    <dgm:cxn modelId="{5E103051-ECFE-4E8C-AD94-66BC3FB5D73F}" type="presParOf" srcId="{E3711FF3-D428-4326-9EFE-541614923D10}" destId="{702BACBF-4440-408F-A61C-06DECE8D4B6B}" srcOrd="1" destOrd="0" presId="urn:microsoft.com/office/officeart/2005/8/layout/hList1"/>
    <dgm:cxn modelId="{D1B42DF0-0722-4E67-A44B-B344CCA1067C}" type="presParOf" srcId="{E3711FF3-D428-4326-9EFE-541614923D10}" destId="{25DBBB8B-FF3F-4E63-9A6F-21CAF2308BEF}" srcOrd="2" destOrd="0" presId="urn:microsoft.com/office/officeart/2005/8/layout/hList1"/>
    <dgm:cxn modelId="{212DF8BF-B967-4700-BE89-8310D893B608}" type="presParOf" srcId="{25DBBB8B-FF3F-4E63-9A6F-21CAF2308BEF}" destId="{E26B0459-9E31-4EFD-917A-8176FEAC727B}" srcOrd="0" destOrd="0" presId="urn:microsoft.com/office/officeart/2005/8/layout/hList1"/>
    <dgm:cxn modelId="{D7CA8B4C-CFD9-4E13-AEFA-781FB89E9A68}" type="presParOf" srcId="{25DBBB8B-FF3F-4E63-9A6F-21CAF2308BEF}" destId="{8E142BDC-6B7F-4ACE-8D3C-F6CF42337A0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8837C2-56CB-A24E-B54C-5D364B3ED308}" type="doc">
      <dgm:prSet loTypeId="urn:microsoft.com/office/officeart/2005/8/layout/vProcess5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84F8F97-BF4F-4347-9048-4537006A8CC7}">
      <dgm:prSet custT="1"/>
      <dgm:spPr/>
      <dgm:t>
        <a:bodyPr/>
        <a:lstStyle/>
        <a:p>
          <a:pPr rtl="0"/>
          <a:r>
            <a:rPr lang="en-US" sz="1600" b="1">
              <a:solidFill>
                <a:schemeClr val="bg1"/>
              </a:solidFill>
              <a:latin typeface="Helvetica"/>
              <a:cs typeface="Helvetica"/>
            </a:rPr>
            <a:t>Describe the priority problem and why it was selected.</a:t>
          </a:r>
          <a:endParaRPr lang="en-US" sz="1600" b="1" dirty="0">
            <a:solidFill>
              <a:schemeClr val="bg1"/>
            </a:solidFill>
            <a:latin typeface="Helvetica"/>
            <a:cs typeface="Helvetica"/>
          </a:endParaRPr>
        </a:p>
      </dgm:t>
    </dgm:pt>
    <dgm:pt modelId="{FD6A62F8-41F6-644F-B8EF-A84DF9C859AC}" type="parTrans" cxnId="{9163C2F2-1BD2-6243-B7A4-88D13FD517D8}">
      <dgm:prSet/>
      <dgm:spPr/>
      <dgm:t>
        <a:bodyPr/>
        <a:lstStyle/>
        <a:p>
          <a:endParaRPr lang="en-US"/>
        </a:p>
      </dgm:t>
    </dgm:pt>
    <dgm:pt modelId="{41B78C2A-DAE1-AF4A-987A-11B4EF4BC64D}" type="sibTrans" cxnId="{9163C2F2-1BD2-6243-B7A4-88D13FD517D8}">
      <dgm:prSet/>
      <dgm:spPr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endParaRPr lang="en-US" dirty="0"/>
        </a:p>
      </dgm:t>
    </dgm:pt>
    <dgm:pt modelId="{A75ED13F-F3B2-9F48-B798-38F6F57CAD64}">
      <dgm:prSet custT="1"/>
      <dgm:spPr/>
      <dgm:t>
        <a:bodyPr/>
        <a:lstStyle/>
        <a:p>
          <a:pPr rtl="0"/>
          <a:r>
            <a:rPr lang="en-US" sz="1600" b="1">
              <a:solidFill>
                <a:schemeClr val="bg1"/>
              </a:solidFill>
              <a:latin typeface="Helvetica"/>
              <a:cs typeface="Helvetica"/>
            </a:rPr>
            <a:t>List risk and protective factors, and describe how they were prioritized.</a:t>
          </a:r>
          <a:endParaRPr lang="en-US" sz="1600" b="1" dirty="0">
            <a:solidFill>
              <a:schemeClr val="bg1"/>
            </a:solidFill>
            <a:latin typeface="Helvetica"/>
            <a:cs typeface="Helvetica"/>
          </a:endParaRPr>
        </a:p>
      </dgm:t>
    </dgm:pt>
    <dgm:pt modelId="{3D7A388A-22C0-4F43-A72E-A24D229AEA87}" type="parTrans" cxnId="{9350C349-DB07-244A-B866-259E9B140A02}">
      <dgm:prSet/>
      <dgm:spPr/>
      <dgm:t>
        <a:bodyPr/>
        <a:lstStyle/>
        <a:p>
          <a:endParaRPr lang="en-US"/>
        </a:p>
      </dgm:t>
    </dgm:pt>
    <dgm:pt modelId="{5EA123B6-2FCD-6144-A5DB-5626AEC8DE18}" type="sibTrans" cxnId="{9350C349-DB07-244A-B866-259E9B140A02}">
      <dgm:prSet/>
      <dgm:spPr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endParaRPr lang="en-US" dirty="0"/>
        </a:p>
      </dgm:t>
    </dgm:pt>
    <dgm:pt modelId="{12E48961-35B2-B247-B236-43B6E96421E6}">
      <dgm:prSet custT="1"/>
      <dgm:spPr/>
      <dgm:t>
        <a:bodyPr/>
        <a:lstStyle/>
        <a:p>
          <a:pPr rtl="0"/>
          <a:r>
            <a:rPr lang="en-US" sz="1600" b="1">
              <a:solidFill>
                <a:schemeClr val="bg1"/>
              </a:solidFill>
              <a:latin typeface="Helvetica"/>
              <a:cs typeface="Helvetica"/>
            </a:rPr>
            <a:t>Describe resources, resource gaps, readiness, and cultural issues, and how any challenges will be addressed.</a:t>
          </a:r>
          <a:endParaRPr lang="en-US" sz="1600" b="1" dirty="0">
            <a:solidFill>
              <a:schemeClr val="bg1"/>
            </a:solidFill>
            <a:latin typeface="Helvetica"/>
            <a:cs typeface="Helvetica"/>
          </a:endParaRPr>
        </a:p>
      </dgm:t>
    </dgm:pt>
    <dgm:pt modelId="{888D2BB6-149D-994C-BBEF-995CD764282E}" type="parTrans" cxnId="{B2B3006F-991D-B54D-8964-4EDA83136ABE}">
      <dgm:prSet/>
      <dgm:spPr/>
      <dgm:t>
        <a:bodyPr/>
        <a:lstStyle/>
        <a:p>
          <a:endParaRPr lang="en-US"/>
        </a:p>
      </dgm:t>
    </dgm:pt>
    <dgm:pt modelId="{06AEA3A7-FF4B-1441-8251-D0FDC290F2FA}" type="sibTrans" cxnId="{B2B3006F-991D-B54D-8964-4EDA83136ABE}">
      <dgm:prSet/>
      <dgm:spPr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endParaRPr lang="en-US" dirty="0"/>
        </a:p>
      </dgm:t>
    </dgm:pt>
    <dgm:pt modelId="{A75181B6-11AA-7742-A53D-D3E68AEA6E93}">
      <dgm:prSet custT="1"/>
      <dgm:spPr/>
      <dgm:t>
        <a:bodyPr/>
        <a:lstStyle/>
        <a:p>
          <a:pPr rtl="0"/>
          <a:r>
            <a:rPr lang="en-US" sz="1600" b="1">
              <a:solidFill>
                <a:srgbClr val="FFFFFF"/>
              </a:solidFill>
              <a:latin typeface="Helvetica"/>
              <a:cs typeface="Helvetica"/>
            </a:rPr>
            <a:t>Describe interventions that will impact the selected risk factors.</a:t>
          </a:r>
          <a:endParaRPr lang="en-US" sz="1600" b="1" dirty="0">
            <a:solidFill>
              <a:srgbClr val="FFFFFF"/>
            </a:solidFill>
            <a:latin typeface="Helvetica"/>
            <a:cs typeface="Helvetica"/>
          </a:endParaRPr>
        </a:p>
      </dgm:t>
    </dgm:pt>
    <dgm:pt modelId="{BB997EBD-41D1-2E4D-9832-7CEF6996D6FF}" type="parTrans" cxnId="{6461B318-8435-6E4F-BA74-A4CF8B10FC91}">
      <dgm:prSet/>
      <dgm:spPr/>
      <dgm:t>
        <a:bodyPr/>
        <a:lstStyle/>
        <a:p>
          <a:endParaRPr lang="en-US"/>
        </a:p>
      </dgm:t>
    </dgm:pt>
    <dgm:pt modelId="{5337E834-2906-0F42-A3CE-48E7401527C8}" type="sibTrans" cxnId="{6461B318-8435-6E4F-BA74-A4CF8B10FC91}">
      <dgm:prSet/>
      <dgm:spPr>
        <a:ln>
          <a:solidFill>
            <a:srgbClr val="000000">
              <a:alpha val="90000"/>
            </a:srgbClr>
          </a:solidFill>
        </a:ln>
      </dgm:spPr>
      <dgm:t>
        <a:bodyPr/>
        <a:lstStyle/>
        <a:p>
          <a:endParaRPr lang="en-US" dirty="0"/>
        </a:p>
      </dgm:t>
    </dgm:pt>
    <dgm:pt modelId="{8B005F3D-B189-DE44-BCFF-68DB126595DC}">
      <dgm:prSet custT="1"/>
      <dgm:spPr/>
      <dgm:t>
        <a:bodyPr/>
        <a:lstStyle/>
        <a:p>
          <a:pPr rtl="0"/>
          <a:r>
            <a:rPr lang="en-US" sz="1600" b="1" dirty="0">
              <a:solidFill>
                <a:schemeClr val="bg1"/>
              </a:solidFill>
              <a:latin typeface="Helvetica"/>
              <a:cs typeface="Helvetica"/>
            </a:rPr>
            <a:t>Develop a logic model with short- and long-term outcomes.</a:t>
          </a:r>
        </a:p>
      </dgm:t>
    </dgm:pt>
    <dgm:pt modelId="{849899E4-50B0-7B49-B564-DD414CA5A207}" type="parTrans" cxnId="{181A0F56-452B-4448-92F4-7BB316434A45}">
      <dgm:prSet/>
      <dgm:spPr/>
      <dgm:t>
        <a:bodyPr/>
        <a:lstStyle/>
        <a:p>
          <a:endParaRPr lang="en-US"/>
        </a:p>
      </dgm:t>
    </dgm:pt>
    <dgm:pt modelId="{75F822F4-65BB-C74B-82C0-44B4605F5561}" type="sibTrans" cxnId="{181A0F56-452B-4448-92F4-7BB316434A45}">
      <dgm:prSet/>
      <dgm:spPr/>
      <dgm:t>
        <a:bodyPr/>
        <a:lstStyle/>
        <a:p>
          <a:endParaRPr lang="en-US"/>
        </a:p>
      </dgm:t>
    </dgm:pt>
    <dgm:pt modelId="{AE94B7D1-5D9F-CF4D-B458-B71086BC0AB2}" type="pres">
      <dgm:prSet presAssocID="{868837C2-56CB-A24E-B54C-5D364B3ED30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9F13A7-80C4-B544-B4FD-E0B132790C51}" type="pres">
      <dgm:prSet presAssocID="{868837C2-56CB-A24E-B54C-5D364B3ED308}" presName="dummyMaxCanvas" presStyleCnt="0">
        <dgm:presLayoutVars/>
      </dgm:prSet>
      <dgm:spPr/>
    </dgm:pt>
    <dgm:pt modelId="{4FAA7D18-C592-2543-B387-F6A97AADF9AF}" type="pres">
      <dgm:prSet presAssocID="{868837C2-56CB-A24E-B54C-5D364B3ED308}" presName="FiveNodes_1" presStyleLbl="node1" presStyleIdx="0" presStyleCnt="5" custScaleX="109524" custLinFactNeighborX="2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62F12C-A7F9-0B41-9894-B13266EA2D93}" type="pres">
      <dgm:prSet presAssocID="{868837C2-56CB-A24E-B54C-5D364B3ED308}" presName="FiveNodes_2" presStyleLbl="node1" presStyleIdx="1" presStyleCnt="5" custScaleX="113224" custLinFactNeighborX="13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BC8863-A60E-7546-A33D-C00B0F965989}" type="pres">
      <dgm:prSet presAssocID="{868837C2-56CB-A24E-B54C-5D364B3ED308}" presName="FiveNodes_3" presStyleLbl="node1" presStyleIdx="2" presStyleCnt="5" custScaleX="1112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5CC257-AB1C-9545-8805-0CDC575DED65}" type="pres">
      <dgm:prSet presAssocID="{868837C2-56CB-A24E-B54C-5D364B3ED308}" presName="FiveNodes_4" presStyleLbl="node1" presStyleIdx="3" presStyleCnt="5" custScaleX="1118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D652-B909-5949-8AC1-340863FF10B8}" type="pres">
      <dgm:prSet presAssocID="{868837C2-56CB-A24E-B54C-5D364B3ED308}" presName="FiveNodes_5" presStyleLbl="node1" presStyleIdx="4" presStyleCnt="5" custScaleX="106974" custLinFactNeighborX="-4124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AD6DF2-556E-A84F-836B-63C5050DC6C4}" type="pres">
      <dgm:prSet presAssocID="{868837C2-56CB-A24E-B54C-5D364B3ED308}" presName="FiveConn_1-2" presStyleLbl="fgAccFollowNode1" presStyleIdx="0" presStyleCnt="4" custScaleX="97213" custScaleY="127583" custLinFactNeighborX="56328" custLinFactNeighborY="48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9251F4-D6BF-4843-AFE2-DCF5991EF4D9}" type="pres">
      <dgm:prSet presAssocID="{868837C2-56CB-A24E-B54C-5D364B3ED308}" presName="FiveConn_2-3" presStyleLbl="fgAccFollowNode1" presStyleIdx="1" presStyleCnt="4" custScaleX="98548" custScaleY="135138" custLinFactNeighborX="63676" custLinFactNeighborY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E22090-08FE-A142-AFB9-D7675AA7AEC2}" type="pres">
      <dgm:prSet presAssocID="{868837C2-56CB-A24E-B54C-5D364B3ED308}" presName="FiveConn_3-4" presStyleLbl="fgAccFollowNode1" presStyleIdx="2" presStyleCnt="4" custScaleX="99882" custScaleY="132664" custLinFactNeighborX="61227" custLinFactNeighborY="4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4DF459-1420-AB4D-A56B-17D36F856826}" type="pres">
      <dgm:prSet presAssocID="{868837C2-56CB-A24E-B54C-5D364B3ED308}" presName="FiveConn_4-5" presStyleLbl="fgAccFollowNode1" presStyleIdx="3" presStyleCnt="4" custScaleX="101217" custScaleY="138738" custLinFactNeighborX="66125" custLinFactNeighborY="4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704727-174F-D946-99BB-40DEC7AA88DA}" type="pres">
      <dgm:prSet presAssocID="{868837C2-56CB-A24E-B54C-5D364B3ED308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5B9B1-CAB5-DA4A-AA74-FFB98C213CC1}" type="pres">
      <dgm:prSet presAssocID="{868837C2-56CB-A24E-B54C-5D364B3ED308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FD204B-61D8-C24D-A57A-C5F0D7C0CC68}" type="pres">
      <dgm:prSet presAssocID="{868837C2-56CB-A24E-B54C-5D364B3ED308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760B2-AF14-ED46-93E1-3DB9ED317AF5}" type="pres">
      <dgm:prSet presAssocID="{868837C2-56CB-A24E-B54C-5D364B3ED308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D1C08E-F184-E44F-ABC7-B79430231A7E}" type="pres">
      <dgm:prSet presAssocID="{868837C2-56CB-A24E-B54C-5D364B3ED308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48F62B-A9CD-1146-8586-0EC66ABEA290}" type="presOf" srcId="{5EA123B6-2FCD-6144-A5DB-5626AEC8DE18}" destId="{479251F4-D6BF-4843-AFE2-DCF5991EF4D9}" srcOrd="0" destOrd="0" presId="urn:microsoft.com/office/officeart/2005/8/layout/vProcess5"/>
    <dgm:cxn modelId="{B2B3006F-991D-B54D-8964-4EDA83136ABE}" srcId="{868837C2-56CB-A24E-B54C-5D364B3ED308}" destId="{12E48961-35B2-B247-B236-43B6E96421E6}" srcOrd="2" destOrd="0" parTransId="{888D2BB6-149D-994C-BBEF-995CD764282E}" sibTransId="{06AEA3A7-FF4B-1441-8251-D0FDC290F2FA}"/>
    <dgm:cxn modelId="{B1F00B8D-4D78-AD4B-B427-81D08632710B}" type="presOf" srcId="{8B005F3D-B189-DE44-BCFF-68DB126595DC}" destId="{20A8D652-B909-5949-8AC1-340863FF10B8}" srcOrd="0" destOrd="0" presId="urn:microsoft.com/office/officeart/2005/8/layout/vProcess5"/>
    <dgm:cxn modelId="{928A7682-CA3D-E148-84F4-B52729399695}" type="presOf" srcId="{A75181B6-11AA-7742-A53D-D3E68AEA6E93}" destId="{D05CC257-AB1C-9545-8805-0CDC575DED65}" srcOrd="0" destOrd="0" presId="urn:microsoft.com/office/officeart/2005/8/layout/vProcess5"/>
    <dgm:cxn modelId="{E3F65F81-0406-1A4F-B365-A1EA5ADA99D5}" type="presOf" srcId="{F84F8F97-BF4F-4347-9048-4537006A8CC7}" destId="{00704727-174F-D946-99BB-40DEC7AA88DA}" srcOrd="1" destOrd="0" presId="urn:microsoft.com/office/officeart/2005/8/layout/vProcess5"/>
    <dgm:cxn modelId="{181A0F56-452B-4448-92F4-7BB316434A45}" srcId="{868837C2-56CB-A24E-B54C-5D364B3ED308}" destId="{8B005F3D-B189-DE44-BCFF-68DB126595DC}" srcOrd="4" destOrd="0" parTransId="{849899E4-50B0-7B49-B564-DD414CA5A207}" sibTransId="{75F822F4-65BB-C74B-82C0-44B4605F5561}"/>
    <dgm:cxn modelId="{4A4561DD-798C-A743-AC33-677EDD3943D4}" type="presOf" srcId="{A75181B6-11AA-7742-A53D-D3E68AEA6E93}" destId="{46D760B2-AF14-ED46-93E1-3DB9ED317AF5}" srcOrd="1" destOrd="0" presId="urn:microsoft.com/office/officeart/2005/8/layout/vProcess5"/>
    <dgm:cxn modelId="{D317CE2D-7C18-A148-9508-5EBA6C597E9B}" type="presOf" srcId="{12E48961-35B2-B247-B236-43B6E96421E6}" destId="{6BFD204B-61D8-C24D-A57A-C5F0D7C0CC68}" srcOrd="1" destOrd="0" presId="urn:microsoft.com/office/officeart/2005/8/layout/vProcess5"/>
    <dgm:cxn modelId="{B73B9DB7-D694-1F45-A519-16A6A6F85D11}" type="presOf" srcId="{F84F8F97-BF4F-4347-9048-4537006A8CC7}" destId="{4FAA7D18-C592-2543-B387-F6A97AADF9AF}" srcOrd="0" destOrd="0" presId="urn:microsoft.com/office/officeart/2005/8/layout/vProcess5"/>
    <dgm:cxn modelId="{52B22FE9-7053-564F-8C34-1E9610157A56}" type="presOf" srcId="{12E48961-35B2-B247-B236-43B6E96421E6}" destId="{00BC8863-A60E-7546-A33D-C00B0F965989}" srcOrd="0" destOrd="0" presId="urn:microsoft.com/office/officeart/2005/8/layout/vProcess5"/>
    <dgm:cxn modelId="{4C8EBEBA-81A0-AE42-82CC-C737FB62D511}" type="presOf" srcId="{06AEA3A7-FF4B-1441-8251-D0FDC290F2FA}" destId="{E4E22090-08FE-A142-AFB9-D7675AA7AEC2}" srcOrd="0" destOrd="0" presId="urn:microsoft.com/office/officeart/2005/8/layout/vProcess5"/>
    <dgm:cxn modelId="{C8BB8B25-E392-8A43-89E7-631D24256E28}" type="presOf" srcId="{5337E834-2906-0F42-A3CE-48E7401527C8}" destId="{D64DF459-1420-AB4D-A56B-17D36F856826}" srcOrd="0" destOrd="0" presId="urn:microsoft.com/office/officeart/2005/8/layout/vProcess5"/>
    <dgm:cxn modelId="{6461B318-8435-6E4F-BA74-A4CF8B10FC91}" srcId="{868837C2-56CB-A24E-B54C-5D364B3ED308}" destId="{A75181B6-11AA-7742-A53D-D3E68AEA6E93}" srcOrd="3" destOrd="0" parTransId="{BB997EBD-41D1-2E4D-9832-7CEF6996D6FF}" sibTransId="{5337E834-2906-0F42-A3CE-48E7401527C8}"/>
    <dgm:cxn modelId="{C849DB8C-EF2B-0B42-8EC7-E1704D247D7B}" type="presOf" srcId="{41B78C2A-DAE1-AF4A-987A-11B4EF4BC64D}" destId="{AAAD6DF2-556E-A84F-836B-63C5050DC6C4}" srcOrd="0" destOrd="0" presId="urn:microsoft.com/office/officeart/2005/8/layout/vProcess5"/>
    <dgm:cxn modelId="{36CE4A57-58FD-6145-B4C9-2A6127868737}" type="presOf" srcId="{868837C2-56CB-A24E-B54C-5D364B3ED308}" destId="{AE94B7D1-5D9F-CF4D-B458-B71086BC0AB2}" srcOrd="0" destOrd="0" presId="urn:microsoft.com/office/officeart/2005/8/layout/vProcess5"/>
    <dgm:cxn modelId="{9350C349-DB07-244A-B866-259E9B140A02}" srcId="{868837C2-56CB-A24E-B54C-5D364B3ED308}" destId="{A75ED13F-F3B2-9F48-B798-38F6F57CAD64}" srcOrd="1" destOrd="0" parTransId="{3D7A388A-22C0-4F43-A72E-A24D229AEA87}" sibTransId="{5EA123B6-2FCD-6144-A5DB-5626AEC8DE18}"/>
    <dgm:cxn modelId="{70D98BFE-A8EB-3841-B5EC-E6615E332540}" type="presOf" srcId="{A75ED13F-F3B2-9F48-B798-38F6F57CAD64}" destId="{8062F12C-A7F9-0B41-9894-B13266EA2D93}" srcOrd="0" destOrd="0" presId="urn:microsoft.com/office/officeart/2005/8/layout/vProcess5"/>
    <dgm:cxn modelId="{9163C2F2-1BD2-6243-B7A4-88D13FD517D8}" srcId="{868837C2-56CB-A24E-B54C-5D364B3ED308}" destId="{F84F8F97-BF4F-4347-9048-4537006A8CC7}" srcOrd="0" destOrd="0" parTransId="{FD6A62F8-41F6-644F-B8EF-A84DF9C859AC}" sibTransId="{41B78C2A-DAE1-AF4A-987A-11B4EF4BC64D}"/>
    <dgm:cxn modelId="{54768953-D736-2F43-B2B1-45F33CA8063E}" type="presOf" srcId="{A75ED13F-F3B2-9F48-B798-38F6F57CAD64}" destId="{7485B9B1-CAB5-DA4A-AA74-FFB98C213CC1}" srcOrd="1" destOrd="0" presId="urn:microsoft.com/office/officeart/2005/8/layout/vProcess5"/>
    <dgm:cxn modelId="{80B51278-C427-6A47-8B9E-5670C00FEEDA}" type="presOf" srcId="{8B005F3D-B189-DE44-BCFF-68DB126595DC}" destId="{11D1C08E-F184-E44F-ABC7-B79430231A7E}" srcOrd="1" destOrd="0" presId="urn:microsoft.com/office/officeart/2005/8/layout/vProcess5"/>
    <dgm:cxn modelId="{53BB8727-EB7A-4A42-B5C4-0815AA56923A}" type="presParOf" srcId="{AE94B7D1-5D9F-CF4D-B458-B71086BC0AB2}" destId="{329F13A7-80C4-B544-B4FD-E0B132790C51}" srcOrd="0" destOrd="0" presId="urn:microsoft.com/office/officeart/2005/8/layout/vProcess5"/>
    <dgm:cxn modelId="{C169D10B-E42E-2E48-8B5E-B6AE1FBF2513}" type="presParOf" srcId="{AE94B7D1-5D9F-CF4D-B458-B71086BC0AB2}" destId="{4FAA7D18-C592-2543-B387-F6A97AADF9AF}" srcOrd="1" destOrd="0" presId="urn:microsoft.com/office/officeart/2005/8/layout/vProcess5"/>
    <dgm:cxn modelId="{3A3B60AF-B52D-7641-B0FC-620E0AFDA343}" type="presParOf" srcId="{AE94B7D1-5D9F-CF4D-B458-B71086BC0AB2}" destId="{8062F12C-A7F9-0B41-9894-B13266EA2D93}" srcOrd="2" destOrd="0" presId="urn:microsoft.com/office/officeart/2005/8/layout/vProcess5"/>
    <dgm:cxn modelId="{F3AA5A53-81FB-4945-88B1-876400DA2068}" type="presParOf" srcId="{AE94B7D1-5D9F-CF4D-B458-B71086BC0AB2}" destId="{00BC8863-A60E-7546-A33D-C00B0F965989}" srcOrd="3" destOrd="0" presId="urn:microsoft.com/office/officeart/2005/8/layout/vProcess5"/>
    <dgm:cxn modelId="{6D607F6E-6C40-CE40-890F-E9D894720864}" type="presParOf" srcId="{AE94B7D1-5D9F-CF4D-B458-B71086BC0AB2}" destId="{D05CC257-AB1C-9545-8805-0CDC575DED65}" srcOrd="4" destOrd="0" presId="urn:microsoft.com/office/officeart/2005/8/layout/vProcess5"/>
    <dgm:cxn modelId="{70447ADA-117E-D449-897D-662AB88DCBA3}" type="presParOf" srcId="{AE94B7D1-5D9F-CF4D-B458-B71086BC0AB2}" destId="{20A8D652-B909-5949-8AC1-340863FF10B8}" srcOrd="5" destOrd="0" presId="urn:microsoft.com/office/officeart/2005/8/layout/vProcess5"/>
    <dgm:cxn modelId="{9AB7E4D0-CDDA-9540-85F7-ADB59244E010}" type="presParOf" srcId="{AE94B7D1-5D9F-CF4D-B458-B71086BC0AB2}" destId="{AAAD6DF2-556E-A84F-836B-63C5050DC6C4}" srcOrd="6" destOrd="0" presId="urn:microsoft.com/office/officeart/2005/8/layout/vProcess5"/>
    <dgm:cxn modelId="{5A7C2E2E-0AD8-CD43-A730-A2D03E36C670}" type="presParOf" srcId="{AE94B7D1-5D9F-CF4D-B458-B71086BC0AB2}" destId="{479251F4-D6BF-4843-AFE2-DCF5991EF4D9}" srcOrd="7" destOrd="0" presId="urn:microsoft.com/office/officeart/2005/8/layout/vProcess5"/>
    <dgm:cxn modelId="{6E61E6DB-4E13-B44F-B3DA-AA3A5FBAA1E9}" type="presParOf" srcId="{AE94B7D1-5D9F-CF4D-B458-B71086BC0AB2}" destId="{E4E22090-08FE-A142-AFB9-D7675AA7AEC2}" srcOrd="8" destOrd="0" presId="urn:microsoft.com/office/officeart/2005/8/layout/vProcess5"/>
    <dgm:cxn modelId="{32807146-0396-7242-8B43-0227BFB6D723}" type="presParOf" srcId="{AE94B7D1-5D9F-CF4D-B458-B71086BC0AB2}" destId="{D64DF459-1420-AB4D-A56B-17D36F856826}" srcOrd="9" destOrd="0" presId="urn:microsoft.com/office/officeart/2005/8/layout/vProcess5"/>
    <dgm:cxn modelId="{57C23B1B-8543-7B43-9456-5C051EA3EBBF}" type="presParOf" srcId="{AE94B7D1-5D9F-CF4D-B458-B71086BC0AB2}" destId="{00704727-174F-D946-99BB-40DEC7AA88DA}" srcOrd="10" destOrd="0" presId="urn:microsoft.com/office/officeart/2005/8/layout/vProcess5"/>
    <dgm:cxn modelId="{A55D9374-400C-2741-9864-241B62D5070C}" type="presParOf" srcId="{AE94B7D1-5D9F-CF4D-B458-B71086BC0AB2}" destId="{7485B9B1-CAB5-DA4A-AA74-FFB98C213CC1}" srcOrd="11" destOrd="0" presId="urn:microsoft.com/office/officeart/2005/8/layout/vProcess5"/>
    <dgm:cxn modelId="{C8757818-3D8E-3B41-90C0-55DCFB836806}" type="presParOf" srcId="{AE94B7D1-5D9F-CF4D-B458-B71086BC0AB2}" destId="{6BFD204B-61D8-C24D-A57A-C5F0D7C0CC68}" srcOrd="12" destOrd="0" presId="urn:microsoft.com/office/officeart/2005/8/layout/vProcess5"/>
    <dgm:cxn modelId="{30489DB0-8DAB-A14C-BF2E-4A23BDA3ADFF}" type="presParOf" srcId="{AE94B7D1-5D9F-CF4D-B458-B71086BC0AB2}" destId="{46D760B2-AF14-ED46-93E1-3DB9ED317AF5}" srcOrd="13" destOrd="0" presId="urn:microsoft.com/office/officeart/2005/8/layout/vProcess5"/>
    <dgm:cxn modelId="{667833BF-8CFF-1B48-B436-A43F0BF54A44}" type="presParOf" srcId="{AE94B7D1-5D9F-CF4D-B458-B71086BC0AB2}" destId="{11D1C08E-F184-E44F-ABC7-B79430231A7E}" srcOrd="14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42843-FE93-4F78-8CA3-080FE61A7B21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37D68-FEB6-469A-BF13-FD2F51B4B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96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93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26E07-8E2A-4EE7-A9B7-33794038D2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19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51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6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41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13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66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69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5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56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41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66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98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98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01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38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45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12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07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621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096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07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58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549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232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965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990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419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49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39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694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03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564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56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414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207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323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182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70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254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40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07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93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397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846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590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861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549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5541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151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523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63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461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199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83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596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690688" y="696913"/>
            <a:ext cx="3667125" cy="2063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1675" y="2970213"/>
            <a:ext cx="5607050" cy="4840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0C38AB6-E883-4107-A74F-F80B752CA687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68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0217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690688" y="658813"/>
            <a:ext cx="3667125" cy="2063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1675" y="2779713"/>
            <a:ext cx="5762625" cy="5576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8C32943-AE86-4062-BA06-913524FCEACE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69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9536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10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54200" y="460375"/>
            <a:ext cx="3490913" cy="1965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451100"/>
            <a:ext cx="5519737" cy="6843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161" tIns="46582" rIns="93161" bIns="4658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8611" name="Slide Number Placeholder 4"/>
          <p:cNvSpPr txBox="1">
            <a:spLocks noGrp="1"/>
          </p:cNvSpPr>
          <p:nvPr/>
        </p:nvSpPr>
        <p:spPr bwMode="auto">
          <a:xfrm>
            <a:off x="3971925" y="8829675"/>
            <a:ext cx="30384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1" tIns="46582" rIns="93161" bIns="46582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584F8759-45C3-4B4F-9941-F6BE8805040A}" type="slidenum">
              <a:rPr lang="en-US" altLang="en-US" sz="1100"/>
              <a:pPr algn="r"/>
              <a:t>10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318266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78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37D68-FEB6-469A-BF13-FD2F51B4BDC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1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3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40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defRPr>
            </a:lvl1pPr>
            <a:lvl2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defRPr>
            </a:lvl2pPr>
            <a:lvl3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defRPr>
            </a:lvl3pPr>
            <a:lvl4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defRPr>
            </a:lvl4pPr>
            <a:lvl5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010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896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55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463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534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4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603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56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009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72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686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896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516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851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89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Palatino Linotype" panose="02040502050505030304" pitchFamily="18" charset="0"/>
          <a:ea typeface="+mj-ea"/>
          <a:cs typeface="Palatino Linotype" panose="0204050205050503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Palatino Linotype" panose="02040502050505030304" pitchFamily="18" charset="0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Palatino Linotype" panose="02040502050505030304" pitchFamily="18" charset="0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Palatino Linotype" panose="02040502050505030304" pitchFamily="18" charset="0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Palatino Linotype" panose="02040502050505030304" pitchFamily="18" charset="0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Palatino Linotype" panose="02040502050505030304" pitchFamily="18" charset="0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43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DAA738B-EDF5-4694-B25A-3488245BC87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605" y="2057399"/>
            <a:ext cx="0" cy="2743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9236" y="1097280"/>
            <a:ext cx="6043875" cy="4626864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Performing a Needs Assessment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795" y="1097280"/>
            <a:ext cx="3256177" cy="4626863"/>
          </a:xfrm>
        </p:spPr>
        <p:txBody>
          <a:bodyPr anchor="ctr">
            <a:normAutofit/>
          </a:bodyPr>
          <a:lstStyle/>
          <a:p>
            <a:pPr algn="r"/>
            <a:r>
              <a:rPr lang="en-US" dirty="0"/>
              <a:t>Presented by:</a:t>
            </a:r>
          </a:p>
          <a:p>
            <a:pPr algn="r"/>
            <a:r>
              <a:rPr lang="en-US" sz="2400" dirty="0"/>
              <a:t>Finger Lakes </a:t>
            </a:r>
            <a:r>
              <a:rPr lang="en-US" sz="2400"/>
              <a:t>Prevention Resource Center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36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6531EAF-2144-4AF0-86BA-59845A92A1D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6758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3999" y="470807"/>
            <a:ext cx="914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ln w="0"/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OPTIONAL  ACTIVITY – 10 Factors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630865" y="1862204"/>
            <a:ext cx="10930269" cy="42319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92100" indent="-2921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On your own, think of up to 5 factors that could put a person at risk for substance abuse—either individual characteristics or factors related to Individual, family, school, community. Write one factor on each sticky note.</a:t>
            </a:r>
          </a:p>
          <a:p>
            <a:pPr eaLnBrk="1" hangingPunct="1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On the wall are 8 sheets of paper with separate headings for individual, family, school and community risk and protective factors. Put your 5 risk factors on the appropriate sheet of paper.</a:t>
            </a:r>
          </a:p>
          <a:p>
            <a:pPr eaLnBrk="1" hangingPunct="1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Then write down on five separate sticky notes up to 5 factors that could protect a person from substance abuse and build their resilience. When you are done, put them on the appropriate sheet of paper.</a:t>
            </a:r>
          </a:p>
          <a:p>
            <a:pPr eaLnBrk="1" hangingPunct="1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In small groups, review the sticky notes on your assigned sheet of paper and organize the factors, looking for similarities and differences.</a:t>
            </a:r>
          </a:p>
          <a:p>
            <a:pPr eaLnBrk="1" hangingPunct="1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en-US" sz="1900" dirty="0">
                <a:solidFill>
                  <a:srgbClr val="000000"/>
                </a:solidFill>
                <a:cs typeface="Arial" panose="020B0604020202020204" pitchFamily="34" charset="0"/>
              </a:rPr>
              <a:t>Each group will summarize and report out.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5124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6" r="22647" b="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Work Together on Conducting a Needs Assessment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Questions to consider before writing your needs assessment: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Are you in a partnership?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Does the county conduct a prevention needs assessment?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 you provide prevention services with others?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Does the local hospital have a needs assessment?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Is there a coalition in the community that has a needs assessment?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Create a planning committee.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9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1026" name="Picture 2" descr="Image result for wh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r="-1" b="-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Why conduct a needs assessment?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3200" dirty="0"/>
              <a:t>Creates a focus for prevention planning</a:t>
            </a:r>
          </a:p>
          <a:p>
            <a:r>
              <a:rPr lang="en-US" sz="3200" dirty="0"/>
              <a:t>Helps mobilize the community</a:t>
            </a:r>
          </a:p>
          <a:p>
            <a:r>
              <a:rPr lang="en-US" sz="3200" dirty="0"/>
              <a:t>Addresses misconceptions </a:t>
            </a:r>
          </a:p>
          <a:p>
            <a:r>
              <a:rPr lang="en-US" sz="3200" dirty="0"/>
              <a:t>Establishes baseline data to evaluate progress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15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1026" name="Picture 2" descr="Image result for wh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r="-1" b="-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Why conduct a needs assessment?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3200" dirty="0"/>
              <a:t>Helps select effective evidence-based programs, policies and practices to address needs </a:t>
            </a:r>
          </a:p>
          <a:p>
            <a:r>
              <a:rPr lang="en-US" sz="3200" dirty="0"/>
              <a:t>Provides data support for additional funding requests</a:t>
            </a:r>
          </a:p>
          <a:p>
            <a:r>
              <a:rPr lang="en-US" sz="3200" dirty="0"/>
              <a:t>Funders Require it (OASAS).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8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7170" name="Picture 2" descr="Image result for researc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0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Needs Assessments Should Answer these Questions: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5546272" cy="4058751"/>
          </a:xfrm>
        </p:spPr>
        <p:txBody>
          <a:bodyPr anchor="ctr">
            <a:normAutofit/>
          </a:bodyPr>
          <a:lstStyle/>
          <a:p>
            <a:r>
              <a:rPr lang="en-US" sz="3200" dirty="0"/>
              <a:t>What/Who is the target population?</a:t>
            </a:r>
          </a:p>
          <a:p>
            <a:r>
              <a:rPr lang="en-US" sz="3200" dirty="0"/>
              <a:t>What is the geographic area? </a:t>
            </a:r>
          </a:p>
          <a:p>
            <a:r>
              <a:rPr lang="en-US" sz="3200" dirty="0"/>
              <a:t>What are the risk and protective factors?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8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Two Types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987943"/>
            <a:ext cx="5060497" cy="4058750"/>
          </a:xfrm>
        </p:spPr>
        <p:txBody>
          <a:bodyPr>
            <a:normAutofit/>
          </a:bodyPr>
          <a:lstStyle/>
          <a:p>
            <a:r>
              <a:rPr lang="en-US" sz="3600" dirty="0"/>
              <a:t>Quantitative Data</a:t>
            </a:r>
          </a:p>
          <a:p>
            <a:pPr lvl="1"/>
            <a:r>
              <a:rPr lang="en-US" sz="3400" dirty="0"/>
              <a:t>Number data</a:t>
            </a:r>
          </a:p>
          <a:p>
            <a:pPr lvl="1"/>
            <a:r>
              <a:rPr lang="en-US" sz="3400" dirty="0"/>
              <a:t>How many? </a:t>
            </a:r>
          </a:p>
          <a:p>
            <a:pPr lvl="1"/>
            <a:r>
              <a:rPr lang="en-US" sz="3400" dirty="0"/>
              <a:t>How often?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987943"/>
            <a:ext cx="5064665" cy="4058751"/>
          </a:xfrm>
        </p:spPr>
        <p:txBody>
          <a:bodyPr>
            <a:normAutofit/>
          </a:bodyPr>
          <a:lstStyle/>
          <a:p>
            <a:r>
              <a:rPr lang="en-US" sz="3600" dirty="0"/>
              <a:t>Qualitative Data</a:t>
            </a:r>
          </a:p>
          <a:p>
            <a:pPr lvl="1"/>
            <a:r>
              <a:rPr lang="en-US" sz="3400" dirty="0"/>
              <a:t>Word Data</a:t>
            </a:r>
          </a:p>
          <a:p>
            <a:pPr lvl="1"/>
            <a:r>
              <a:rPr lang="en-US" sz="3400" dirty="0"/>
              <a:t>Why/Why not? </a:t>
            </a:r>
          </a:p>
          <a:p>
            <a:pPr lvl="1"/>
            <a:r>
              <a:rPr lang="en-US" sz="3400" dirty="0"/>
              <a:t>What does it mean?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3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r="12896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OASAS Needs Assessment Data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12734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2300" dirty="0"/>
              <a:t>Providers must select- (one of the following) </a:t>
            </a:r>
          </a:p>
          <a:p>
            <a:pPr lvl="2"/>
            <a:r>
              <a:rPr lang="en-US" sz="2300" dirty="0"/>
              <a:t>1.1.1 -  Population Surveys (OASAS recognized survey as scientifically valid) </a:t>
            </a:r>
          </a:p>
          <a:p>
            <a:pPr lvl="2"/>
            <a:r>
              <a:rPr lang="en-US" sz="2300" dirty="0"/>
              <a:t>1.1.2 -  Archival Indicators  (3 or more if not using survey) </a:t>
            </a:r>
          </a:p>
          <a:p>
            <a:pPr marL="809625" lvl="2" indent="-344488">
              <a:buNone/>
            </a:pPr>
            <a:r>
              <a:rPr lang="en-US" sz="2300" dirty="0"/>
              <a:t>And  complete (one of the following) </a:t>
            </a:r>
          </a:p>
          <a:p>
            <a:pPr lvl="2"/>
            <a:r>
              <a:rPr lang="en-US" sz="2300" dirty="0"/>
              <a:t>1.1.3 -- Focus Groups </a:t>
            </a:r>
          </a:p>
          <a:p>
            <a:pPr lvl="2"/>
            <a:r>
              <a:rPr lang="en-US" sz="2300" dirty="0"/>
              <a:t>1.1.4  -- Key Informant Interviews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34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2BFB581C-2142-4222-9A3B-905AD6C095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11268" name="Picture 4" descr="Image result for surve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736"/>
          <a:stretch/>
        </p:blipFill>
        <p:spPr bwMode="auto">
          <a:xfrm>
            <a:off x="-1" y="-1"/>
            <a:ext cx="12198915" cy="42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982" y="5119231"/>
            <a:ext cx="9440034" cy="1088336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chemeClr val="tx1">
                    <a:lumMod val="95000"/>
                  </a:schemeClr>
                </a:solidFill>
              </a:rPr>
              <a:t>Population Survey: </a:t>
            </a:r>
            <a:br>
              <a:rPr lang="en-US" sz="36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95000"/>
                  </a:schemeClr>
                </a:solidFill>
              </a:rPr>
              <a:t>Must be one of OASAS approved </a:t>
            </a:r>
            <a:br>
              <a:rPr lang="en-US" sz="36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95000"/>
                  </a:schemeClr>
                </a:solidFill>
              </a:rPr>
              <a:t>Data collected in last 3 years</a:t>
            </a:r>
          </a:p>
        </p:txBody>
      </p:sp>
    </p:spTree>
    <p:extLst>
      <p:ext uri="{BB962C8B-B14F-4D97-AF65-F5344CB8AC3E}">
        <p14:creationId xmlns:p14="http://schemas.microsoft.com/office/powerpoint/2010/main" val="269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r="2012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/>
              <a:t>Recognized by OASAS as Scientifically Valid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13282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2800">
                <a:effectLst/>
              </a:rPr>
              <a:t>YDS </a:t>
            </a:r>
            <a:r>
              <a:rPr lang="en-US" sz="2800" dirty="0">
                <a:effectLst/>
              </a:rPr>
              <a:t>- PRIDE</a:t>
            </a:r>
          </a:p>
          <a:p>
            <a:r>
              <a:rPr lang="en-US" sz="2800" dirty="0">
                <a:effectLst/>
              </a:rPr>
              <a:t>YDS - OASAS</a:t>
            </a:r>
          </a:p>
          <a:p>
            <a:r>
              <a:rPr lang="en-US" sz="2800" dirty="0">
                <a:effectLst/>
              </a:rPr>
              <a:t>YDS - Other vendor</a:t>
            </a:r>
          </a:p>
          <a:p>
            <a:r>
              <a:rPr lang="en-US" sz="2800" dirty="0">
                <a:effectLst/>
              </a:rPr>
              <a:t>PNA - Bach-Harrison</a:t>
            </a:r>
          </a:p>
          <a:p>
            <a:r>
              <a:rPr lang="en-US" sz="2800" dirty="0">
                <a:effectLst/>
              </a:rPr>
              <a:t>CTC</a:t>
            </a:r>
          </a:p>
          <a:p>
            <a:r>
              <a:rPr lang="en-US" sz="2800" dirty="0">
                <a:effectLst/>
              </a:rPr>
              <a:t>YRBS</a:t>
            </a:r>
          </a:p>
          <a:p>
            <a:r>
              <a:rPr lang="en-US" sz="2800" dirty="0"/>
              <a:t>Other:  check with prevention liaison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76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3044" t="18429" r="3847" b="28085"/>
          <a:stretch/>
        </p:blipFill>
        <p:spPr bwMode="auto">
          <a:xfrm>
            <a:off x="297713" y="276448"/>
            <a:ext cx="11653282" cy="6230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019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70">
            <a:extLst>
              <a:ext uri="{FF2B5EF4-FFF2-40B4-BE49-F238E27FC236}">
                <a16:creationId xmlns:a16="http://schemas.microsoft.com/office/drawing/2014/main" xmlns="" id="{13766711-9004-4A0C-AFCA-7F52B72A6EB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7413" name="Rectangle 72">
            <a:extLst>
              <a:ext uri="{FF2B5EF4-FFF2-40B4-BE49-F238E27FC236}">
                <a16:creationId xmlns:a16="http://schemas.microsoft.com/office/drawing/2014/main" xmlns="" id="{29D87990-4B89-42C0-89D8-E13079968B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1978" y="965196"/>
            <a:ext cx="3685394" cy="4781641"/>
          </a:xfrm>
          <a:prstGeom prst="rect">
            <a:avLst/>
          </a:prstGeom>
          <a:solidFill>
            <a:schemeClr val="bg1"/>
          </a:solidFill>
          <a:ln w="190500">
            <a:solidFill>
              <a:srgbClr val="FFFFFF">
                <a:alpha val="666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pic>
        <p:nvPicPr>
          <p:cNvPr id="17410" name="Picture 2" descr="Image result for oasa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853" y="2745700"/>
            <a:ext cx="2835022" cy="12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6003053" cy="4058751"/>
          </a:xfrm>
        </p:spPr>
        <p:txBody>
          <a:bodyPr anchor="ctr">
            <a:noAutofit/>
          </a:bodyPr>
          <a:lstStyle/>
          <a:p>
            <a:pPr marL="36900" indent="0">
              <a:buNone/>
            </a:pPr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Funding for Prevention Resource Centers is provided by the Office for Alcoholism and Substance Abuse Services</a:t>
            </a:r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dirty="0">
                <a:solidFill>
                  <a:schemeClr val="bg2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</a:br>
            <a:endParaRPr lang="en-US" sz="4400" dirty="0">
              <a:solidFill>
                <a:schemeClr val="bg2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649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91">
            <a:extLst>
              <a:ext uri="{FF2B5EF4-FFF2-40B4-BE49-F238E27FC236}">
                <a16:creationId xmlns:a16="http://schemas.microsoft.com/office/drawing/2014/main" xmlns="" id="{7AEE9CAC-347C-43C2-AE87-6BC5566E60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232905" y="1"/>
            <a:ext cx="4959095" cy="6858000"/>
          </a:xfrm>
          <a:prstGeom prst="rect">
            <a:avLst/>
          </a:prstGeom>
        </p:spPr>
      </p:pic>
      <p:pic>
        <p:nvPicPr>
          <p:cNvPr id="13318" name="Picture 6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2945" y="1197355"/>
            <a:ext cx="3995592" cy="39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597807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Protective Factors Measured by Surveys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828801"/>
            <a:ext cx="5978072" cy="3866048"/>
          </a:xfrm>
        </p:spPr>
        <p:txBody>
          <a:bodyPr anchor="ctr">
            <a:normAutofit/>
          </a:bodyPr>
          <a:lstStyle/>
          <a:p>
            <a:r>
              <a:rPr lang="en-US" sz="4000" dirty="0"/>
              <a:t>Pro-Social Involvement</a:t>
            </a:r>
          </a:p>
          <a:p>
            <a:r>
              <a:rPr lang="en-US" sz="4000" dirty="0"/>
              <a:t>Family Attachment</a:t>
            </a:r>
          </a:p>
          <a:p>
            <a:r>
              <a:rPr lang="en-US" sz="4000" dirty="0"/>
              <a:t>Social Skills</a:t>
            </a:r>
          </a:p>
          <a:p>
            <a:r>
              <a:rPr lang="en-US" sz="4000" dirty="0"/>
              <a:t>Beliefs and Standards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913795" y="1687626"/>
            <a:ext cx="5809734" cy="0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34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14338" name="Picture 2" descr="Image result for light bulb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2" r="4" b="4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Survey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3200" dirty="0"/>
              <a:t>Important findings in the survey results: </a:t>
            </a:r>
          </a:p>
          <a:p>
            <a:pPr lvl="1"/>
            <a:r>
              <a:rPr lang="en-US" sz="2800" dirty="0"/>
              <a:t>Strengths (High Protection, Low Risk) </a:t>
            </a:r>
          </a:p>
          <a:p>
            <a:pPr lvl="1"/>
            <a:r>
              <a:rPr lang="en-US" sz="2800" dirty="0"/>
              <a:t>Challenges (Low Protection, High Risk) </a:t>
            </a:r>
          </a:p>
          <a:p>
            <a:pPr lvl="1"/>
            <a:r>
              <a:rPr lang="en-US" sz="2800" dirty="0"/>
              <a:t>Prevalence of Problem Behavior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68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3" b="-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Analyzing  Survey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2800" dirty="0"/>
              <a:t>What is the overall sense of what the data show? </a:t>
            </a:r>
          </a:p>
          <a:p>
            <a:r>
              <a:rPr lang="en-US" sz="2800" dirty="0"/>
              <a:t>What is the trend(s) over time? </a:t>
            </a:r>
          </a:p>
          <a:p>
            <a:r>
              <a:rPr lang="en-US" sz="2800" dirty="0"/>
              <a:t>How do data compare with other states/communities/schools? </a:t>
            </a:r>
          </a:p>
          <a:p>
            <a:r>
              <a:rPr lang="en-US" sz="2800" dirty="0"/>
              <a:t>Any questions about data? </a:t>
            </a:r>
          </a:p>
          <a:p>
            <a:r>
              <a:rPr lang="en-US" sz="2800" dirty="0"/>
              <a:t>What conclusions can be drawn?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3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9B0DB875-49E3-4B9D-8AAE-D81A127B66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2" r="-1" b="22270"/>
          <a:stretch/>
        </p:blipFill>
        <p:spPr bwMode="auto">
          <a:xfrm>
            <a:off x="1169349" y="695008"/>
            <a:ext cx="9845346" cy="35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4435229"/>
            <a:ext cx="9440034" cy="10596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Archival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93" y="5494872"/>
            <a:ext cx="9440034" cy="65243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latin typeface="+mn-lt"/>
              </a:rPr>
              <a:t>Required 3 data points if not using a population survey</a:t>
            </a:r>
          </a:p>
        </p:txBody>
      </p:sp>
    </p:spTree>
    <p:extLst>
      <p:ext uri="{BB962C8B-B14F-4D97-AF65-F5344CB8AC3E}">
        <p14:creationId xmlns:p14="http://schemas.microsoft.com/office/powerpoint/2010/main" val="42606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17410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5762" b="-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 Archival Indicators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13282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3200" dirty="0"/>
              <a:t>Indicators- Data collected to measure a risk factor, protective factor or a problem behavior</a:t>
            </a:r>
          </a:p>
          <a:p>
            <a:r>
              <a:rPr lang="en-US" sz="3200" dirty="0"/>
              <a:t>Archival data are any data that have already been collected and/or documented at the local, state, and/or national level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81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18434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r="5795" b="2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Steps for Collection of Archival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13282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3200" dirty="0"/>
              <a:t>Identify risk factors and problem behaviors </a:t>
            </a:r>
          </a:p>
          <a:p>
            <a:r>
              <a:rPr lang="en-US" sz="3200" dirty="0"/>
              <a:t>Identify data points that reflect behavior</a:t>
            </a:r>
          </a:p>
          <a:p>
            <a:r>
              <a:rPr lang="en-US" sz="3200" dirty="0"/>
              <a:t>Identify sources for each indicator</a:t>
            </a:r>
          </a:p>
          <a:p>
            <a:r>
              <a:rPr lang="en-US" sz="3200" dirty="0"/>
              <a:t>Assign responsibility to collect data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3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Using Archival Indicator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19003"/>
            <a:ext cx="10353762" cy="4058751"/>
          </a:xfrm>
        </p:spPr>
        <p:txBody>
          <a:bodyPr>
            <a:noAutofit/>
          </a:bodyPr>
          <a:lstStyle/>
          <a:p>
            <a:r>
              <a:rPr lang="en-US" sz="2800" dirty="0"/>
              <a:t>Data should be no older than 3 years  (3-5 years is best!) </a:t>
            </a:r>
          </a:p>
          <a:p>
            <a:r>
              <a:rPr lang="en-US" sz="2800" dirty="0"/>
              <a:t>Data can be found at national, state and local levels</a:t>
            </a:r>
          </a:p>
          <a:p>
            <a:r>
              <a:rPr lang="en-US" sz="2800" dirty="0"/>
              <a:t>Comparisons can be made between: National/State, State/Community, Community/Community, School/State level to see differences</a:t>
            </a:r>
          </a:p>
          <a:p>
            <a:r>
              <a:rPr lang="en-US" sz="2800" dirty="0"/>
              <a:t>Look at indicator data over time to see if they are increasing or decreasing</a:t>
            </a:r>
          </a:p>
          <a:p>
            <a:r>
              <a:rPr lang="en-US" sz="2800" dirty="0"/>
              <a:t>Lowest level data are generally the best, school, zip code, etc. Challenge is to find data at that level. 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19458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2" r="41091" b="-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Analyzing Archival Indicator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445143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2800" dirty="0"/>
              <a:t>What is the overall sense of what the data show? </a:t>
            </a:r>
          </a:p>
          <a:p>
            <a:r>
              <a:rPr lang="en-US" sz="2800" dirty="0"/>
              <a:t>What is the trend(s) over time? </a:t>
            </a:r>
          </a:p>
          <a:p>
            <a:r>
              <a:rPr lang="en-US" sz="2800" dirty="0"/>
              <a:t>How do data compare with other states/communities/schools? </a:t>
            </a:r>
          </a:p>
          <a:p>
            <a:r>
              <a:rPr lang="en-US" sz="2800" dirty="0"/>
              <a:t>Any questions about data? </a:t>
            </a:r>
          </a:p>
          <a:p>
            <a:r>
              <a:rPr lang="en-US" sz="2800" dirty="0"/>
              <a:t>What conclusions can be drawn? </a:t>
            </a:r>
          </a:p>
          <a:p>
            <a:endParaRPr lang="en-US" sz="2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45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Small Group Exercise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Break into small groups</a:t>
            </a:r>
          </a:p>
          <a:p>
            <a:pPr lvl="1"/>
            <a:r>
              <a:rPr lang="en-US" sz="2800" dirty="0"/>
              <a:t>Assign each group specific risk factors and one problem behavior</a:t>
            </a:r>
          </a:p>
          <a:p>
            <a:pPr lvl="1"/>
            <a:r>
              <a:rPr lang="en-US" sz="2800" dirty="0"/>
              <a:t>Ask each group identify </a:t>
            </a:r>
          </a:p>
          <a:p>
            <a:pPr lvl="2"/>
            <a:r>
              <a:rPr lang="en-US" sz="2400" dirty="0"/>
              <a:t>At least 2 possible local sources and 1 national data source for each risk factor</a:t>
            </a:r>
          </a:p>
          <a:p>
            <a:pPr lvl="2"/>
            <a:r>
              <a:rPr lang="en-US" sz="2400" dirty="0"/>
              <a:t>2 possible local sources and 1 national data source for the one Problem Behavior</a:t>
            </a:r>
          </a:p>
          <a:p>
            <a:pPr lvl="1"/>
            <a:r>
              <a:rPr lang="en-US" sz="2800" dirty="0"/>
              <a:t>Report out findings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2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7160" b="34605"/>
          <a:stretch/>
        </p:blipFill>
        <p:spPr>
          <a:xfrm>
            <a:off x="373855" y="1792942"/>
            <a:ext cx="11433641" cy="455406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3795" y="822493"/>
            <a:ext cx="10353762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Archival Indicators WITNYS Page	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1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Prevention Resource Centers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/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our goals: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Identify existing coalitions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Provide TA / training to foster growth and sustainability of existing coalitions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Provide TA / training on Strategic Prevention Framework components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Where there are no coalitions, provide TA and training to foster the development of community coalitions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529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9B0DB875-49E3-4B9D-8AAE-D81A127B66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pic>
        <p:nvPicPr>
          <p:cNvPr id="21506" name="Picture 2" descr="Image result for focus group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55"/>
          <a:stretch/>
        </p:blipFill>
        <p:spPr bwMode="auto">
          <a:xfrm>
            <a:off x="1169349" y="695008"/>
            <a:ext cx="9845346" cy="35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4435229"/>
            <a:ext cx="9440034" cy="10596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+mj-lt"/>
              </a:rPr>
              <a:t>Focus Groups</a:t>
            </a:r>
          </a:p>
        </p:txBody>
      </p:sp>
    </p:spTree>
    <p:extLst>
      <p:ext uri="{BB962C8B-B14F-4D97-AF65-F5344CB8AC3E}">
        <p14:creationId xmlns:p14="http://schemas.microsoft.com/office/powerpoint/2010/main" val="4103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22530" name="Picture 2" descr="Image result for focus group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8" b="-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Using Focus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2800" dirty="0"/>
              <a:t>Focus group are small, structured group discussions during which respondents reply to open-ended questions in their own words. </a:t>
            </a:r>
          </a:p>
          <a:p>
            <a:r>
              <a:rPr lang="en-US" sz="2800" dirty="0"/>
              <a:t>Focus group participants are chosen to represent a larger group of people about whom you want information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46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23554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18" b="-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Difference Between Focus Groups and Listening Sessions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132822"/>
            <a:ext cx="5546272" cy="4058751"/>
          </a:xfrm>
        </p:spPr>
        <p:txBody>
          <a:bodyPr anchor="ctr">
            <a:noAutofit/>
          </a:bodyPr>
          <a:lstStyle/>
          <a:p>
            <a:pPr marL="36900" indent="0">
              <a:buNone/>
            </a:pPr>
            <a:r>
              <a:rPr lang="en-US" sz="2800" dirty="0"/>
              <a:t>Focus Groups:</a:t>
            </a:r>
          </a:p>
          <a:p>
            <a:pPr lvl="1"/>
            <a:r>
              <a:rPr lang="en-US" sz="2800" dirty="0"/>
              <a:t>Focused/ Purpose</a:t>
            </a:r>
          </a:p>
          <a:p>
            <a:pPr lvl="1"/>
            <a:r>
              <a:rPr lang="en-US" sz="2800" dirty="0"/>
              <a:t>Recruited participants</a:t>
            </a:r>
          </a:p>
          <a:p>
            <a:pPr lvl="1"/>
            <a:r>
              <a:rPr lang="en-US" sz="2800" dirty="0"/>
              <a:t>Standard structure and questions</a:t>
            </a:r>
          </a:p>
          <a:p>
            <a:pPr lvl="1"/>
            <a:r>
              <a:rPr lang="en-US" sz="2800" dirty="0"/>
              <a:t>Look for emerging themes</a:t>
            </a:r>
          </a:p>
          <a:p>
            <a:pPr lvl="1"/>
            <a:r>
              <a:rPr lang="en-US" sz="2800" dirty="0"/>
              <a:t>Moderator/Facilitator led</a:t>
            </a:r>
          </a:p>
          <a:p>
            <a:pPr lvl="1"/>
            <a:r>
              <a:rPr lang="en-US" sz="2800" dirty="0"/>
              <a:t>Notetaker/Scribe</a:t>
            </a:r>
          </a:p>
          <a:p>
            <a:pPr lvl="1"/>
            <a:r>
              <a:rPr lang="en-US" sz="2800" dirty="0"/>
              <a:t>Provide report of results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0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24578" name="Picture 2" descr="Image result for focus grou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r="-2" b="-2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Difference Between Focus Groups and Listening Sessions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2800" dirty="0"/>
              <a:t>Listening Sessions</a:t>
            </a:r>
          </a:p>
          <a:p>
            <a:pPr lvl="1"/>
            <a:r>
              <a:rPr lang="en-US" sz="2400" dirty="0"/>
              <a:t>Purpose</a:t>
            </a:r>
          </a:p>
          <a:p>
            <a:pPr lvl="1"/>
            <a:r>
              <a:rPr lang="en-US" sz="2400" dirty="0"/>
              <a:t>Everyone is invited/no formal recruitment. Diverse backgrounds among attendees</a:t>
            </a:r>
          </a:p>
          <a:p>
            <a:pPr lvl="1"/>
            <a:r>
              <a:rPr lang="en-US" sz="2400" dirty="0"/>
              <a:t>Broad based questions </a:t>
            </a:r>
          </a:p>
          <a:p>
            <a:pPr lvl="1"/>
            <a:r>
              <a:rPr lang="en-US" sz="2400" dirty="0"/>
              <a:t>Open floor for discussion</a:t>
            </a:r>
          </a:p>
          <a:p>
            <a:pPr lvl="1"/>
            <a:r>
              <a:rPr lang="en-US" sz="2400" dirty="0"/>
              <a:t>May not have a consistent theme of discussion. 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27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13801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Reason to Use Focus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Focus Groups explore people’s perceptions in greater depth than surveys</a:t>
            </a:r>
          </a:p>
          <a:p>
            <a:r>
              <a:rPr lang="en-US" sz="2800" dirty="0"/>
              <a:t>Participants can add their perspectives to other forms of data collection</a:t>
            </a:r>
          </a:p>
          <a:p>
            <a:r>
              <a:rPr lang="en-US" sz="2800" dirty="0"/>
              <a:t>Facilitators can clarify responses through probes (follow up questions)</a:t>
            </a:r>
          </a:p>
          <a:p>
            <a:r>
              <a:rPr lang="en-US" sz="2800" dirty="0"/>
              <a:t>Less expensive than surveys</a:t>
            </a:r>
          </a:p>
          <a:p>
            <a:r>
              <a:rPr lang="en-US" sz="2800" dirty="0"/>
              <a:t>Provide quotations that public and policy makers can understand.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88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25602" name="Picture 2" descr="Image result for focus group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r="13272" b="-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When Can Focus Groups Be Used?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5546272" cy="4058751"/>
          </a:xfrm>
        </p:spPr>
        <p:txBody>
          <a:bodyPr anchor="ctr">
            <a:normAutofit/>
          </a:bodyPr>
          <a:lstStyle/>
          <a:p>
            <a:r>
              <a:rPr lang="en-US" sz="3200" dirty="0"/>
              <a:t>Before Program/Activity has begun</a:t>
            </a:r>
          </a:p>
          <a:p>
            <a:pPr lvl="1"/>
            <a:r>
              <a:rPr lang="en-US" sz="2800" dirty="0"/>
              <a:t>Help design other data collection efforts</a:t>
            </a:r>
          </a:p>
          <a:p>
            <a:pPr lvl="1"/>
            <a:r>
              <a:rPr lang="en-US" sz="2800" dirty="0"/>
              <a:t>Assess Needs and Resources</a:t>
            </a:r>
          </a:p>
          <a:p>
            <a:pPr lvl="1"/>
            <a:r>
              <a:rPr lang="en-US" sz="2800" dirty="0"/>
              <a:t>Other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2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32770" name="Picture 2" descr="Image result for question mark light bulb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r="951" b="-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Identify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5546272" cy="4058751"/>
          </a:xfrm>
        </p:spPr>
        <p:txBody>
          <a:bodyPr anchor="ctr">
            <a:normAutofit/>
          </a:bodyPr>
          <a:lstStyle/>
          <a:p>
            <a:r>
              <a:rPr lang="en-US" sz="3600" dirty="0"/>
              <a:t>What issues are you focusing on? </a:t>
            </a:r>
          </a:p>
          <a:p>
            <a:r>
              <a:rPr lang="en-US" sz="3600" dirty="0"/>
              <a:t>Identify questions first- questions will guide whom to recruit.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6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27650" name="Picture 2" descr="Image result for data analytic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r="10827" b="-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 Identify Questions?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3600" dirty="0"/>
              <a:t>Rely on a small number  (8-10) of core questions</a:t>
            </a:r>
          </a:p>
          <a:p>
            <a:r>
              <a:rPr lang="en-US" sz="3600" dirty="0"/>
              <a:t>Focus groups should not run more than 90 minutes</a:t>
            </a:r>
          </a:p>
          <a:p>
            <a:r>
              <a:rPr lang="en-US" sz="3600" dirty="0"/>
              <a:t>Use broad open ended questions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26634" name="Picture 10" descr="Image result for focus group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4" b="7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 Identify Questions?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5546272" cy="4058751"/>
          </a:xfrm>
        </p:spPr>
        <p:txBody>
          <a:bodyPr anchor="ctr">
            <a:normAutofit/>
          </a:bodyPr>
          <a:lstStyle/>
          <a:p>
            <a:r>
              <a:rPr lang="en-US" sz="3200" dirty="0"/>
              <a:t>Participants should speak from their own experiences</a:t>
            </a:r>
          </a:p>
          <a:p>
            <a:r>
              <a:rPr lang="en-US" sz="3200" dirty="0"/>
              <a:t>Whenever possible pilot test the questions or use first focus group as pilot</a:t>
            </a:r>
          </a:p>
          <a:p>
            <a:r>
              <a:rPr lang="en-US" sz="3200" dirty="0"/>
              <a:t>End with “Do you have anything else to share?” 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12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Recruiting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822097"/>
            <a:ext cx="10353762" cy="4058751"/>
          </a:xfrm>
        </p:spPr>
        <p:txBody>
          <a:bodyPr>
            <a:noAutofit/>
          </a:bodyPr>
          <a:lstStyle/>
          <a:p>
            <a:r>
              <a:rPr lang="en-US" sz="2800" dirty="0"/>
              <a:t>Each focus group should be homogeneous</a:t>
            </a:r>
          </a:p>
          <a:p>
            <a:r>
              <a:rPr lang="en-US" sz="2800" dirty="0"/>
              <a:t>Conduct enough sessions to get valuable information</a:t>
            </a:r>
          </a:p>
          <a:p>
            <a:r>
              <a:rPr lang="en-US" sz="2800" dirty="0"/>
              <a:t>Ideal size 6-12 participants</a:t>
            </a:r>
          </a:p>
          <a:p>
            <a:r>
              <a:rPr lang="en-US" sz="2800" dirty="0"/>
              <a:t>Who is most likely to know about your issues: </a:t>
            </a:r>
          </a:p>
          <a:p>
            <a:pPr lvl="1"/>
            <a:r>
              <a:rPr lang="en-US" sz="2400" dirty="0"/>
              <a:t>Go where they are</a:t>
            </a:r>
          </a:p>
          <a:p>
            <a:pPr lvl="1"/>
            <a:r>
              <a:rPr lang="en-US" sz="2400" dirty="0"/>
              <a:t>Use “snowball recruitment” </a:t>
            </a:r>
          </a:p>
          <a:p>
            <a:pPr lvl="1"/>
            <a:r>
              <a:rPr lang="en-US" sz="2400" dirty="0"/>
              <a:t>Use information source to identify the people you may want represented in your groups e.g., voter registration census.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92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BFB581C-2142-4222-9A3B-905AD6C095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1026" name="Picture 2" descr="Image result for da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9" r="-1" b="28307"/>
          <a:stretch/>
        </p:blipFill>
        <p:spPr bwMode="auto">
          <a:xfrm>
            <a:off x="-1" y="-1"/>
            <a:ext cx="12198915" cy="42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5982" y="4581349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+mj-lt"/>
              </a:rPr>
              <a:t>Part One:  Data Element</a:t>
            </a:r>
          </a:p>
        </p:txBody>
      </p:sp>
    </p:spTree>
    <p:extLst>
      <p:ext uri="{BB962C8B-B14F-4D97-AF65-F5344CB8AC3E}">
        <p14:creationId xmlns:p14="http://schemas.microsoft.com/office/powerpoint/2010/main" val="7889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28674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Leading a Focus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13282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3200" dirty="0"/>
              <a:t>Use Two focus group leaders</a:t>
            </a:r>
          </a:p>
          <a:p>
            <a:r>
              <a:rPr lang="en-US" sz="3200" dirty="0"/>
              <a:t>Establish a safe environment develop – ground rules if necessary</a:t>
            </a:r>
          </a:p>
          <a:p>
            <a:r>
              <a:rPr lang="en-US" sz="3200" dirty="0"/>
              <a:t>Follow the protocol i.e., list of questions</a:t>
            </a:r>
          </a:p>
          <a:p>
            <a:r>
              <a:rPr lang="en-US" sz="3200" dirty="0"/>
              <a:t>Invite participation by all members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0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29698" name="Picture 2" descr="Image result for lead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8" r="3" b="3561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Leading a Focus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2800" dirty="0"/>
              <a:t>Wait for responses</a:t>
            </a:r>
          </a:p>
          <a:p>
            <a:r>
              <a:rPr lang="en-US" sz="2800" dirty="0"/>
              <a:t>Tape record if possible, if not have key points captured on note pad (scribe)</a:t>
            </a:r>
          </a:p>
          <a:p>
            <a:r>
              <a:rPr lang="en-US" sz="2800" dirty="0"/>
              <a:t>Confidentiality</a:t>
            </a:r>
          </a:p>
          <a:p>
            <a:r>
              <a:rPr lang="en-US" sz="2800" dirty="0"/>
              <a:t>Don’t state or show your opinion</a:t>
            </a:r>
          </a:p>
          <a:p>
            <a:r>
              <a:rPr lang="en-US" sz="2800" dirty="0"/>
              <a:t>Maintain order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0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Analyzing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058751"/>
          </a:xfrm>
        </p:spPr>
        <p:txBody>
          <a:bodyPr>
            <a:noAutofit/>
          </a:bodyPr>
          <a:lstStyle/>
          <a:p>
            <a:r>
              <a:rPr lang="en-US" sz="3600" dirty="0"/>
              <a:t>Identify overall impressions of the focus group</a:t>
            </a:r>
          </a:p>
          <a:p>
            <a:r>
              <a:rPr lang="en-US" sz="3600" dirty="0"/>
              <a:t>Identify recurring themes for each question</a:t>
            </a:r>
          </a:p>
          <a:p>
            <a:r>
              <a:rPr lang="en-US" sz="3600" dirty="0"/>
              <a:t>Identify quotations that illustrate the theme</a:t>
            </a:r>
          </a:p>
          <a:p>
            <a:r>
              <a:rPr lang="en-US" sz="3600" dirty="0"/>
              <a:t>How do responses support or contradict other data collected?</a:t>
            </a:r>
          </a:p>
          <a:p>
            <a:r>
              <a:rPr lang="en-US" sz="3600" dirty="0"/>
              <a:t>Produce report linking to previous data collected.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0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Focus Group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Describe the issues you are interested in? </a:t>
            </a:r>
          </a:p>
          <a:p>
            <a:r>
              <a:rPr lang="en-US" sz="3200" dirty="0"/>
              <a:t>What are 2 or 3 questions you would ask? </a:t>
            </a:r>
          </a:p>
          <a:p>
            <a:r>
              <a:rPr lang="en-US" sz="3200" dirty="0"/>
              <a:t>What kinds of people would you invite? </a:t>
            </a:r>
          </a:p>
          <a:p>
            <a:r>
              <a:rPr lang="en-US" sz="3200" dirty="0"/>
              <a:t>Where and how would you recruit them? </a:t>
            </a:r>
          </a:p>
          <a:p>
            <a:r>
              <a:rPr lang="en-US" sz="3200" dirty="0"/>
              <a:t>When and where would you hold it to maximize participation? </a:t>
            </a:r>
          </a:p>
          <a:p>
            <a:r>
              <a:rPr lang="en-US" sz="3200" dirty="0"/>
              <a:t>If you have conducted a focus group, how did you use the information?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89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8187575-5CB4-477B-AA47-020C6D2A78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EE585F70-7C5D-424E-A182-39507AF48A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pic>
        <p:nvPicPr>
          <p:cNvPr id="31746" name="Picture 2" descr="Image result for intervie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016"/>
          <a:stretch/>
        </p:blipFill>
        <p:spPr bwMode="auto">
          <a:xfrm>
            <a:off x="4654297" y="10"/>
            <a:ext cx="75377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426" y="119845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 dirty="0">
                <a:latin typeface="+mj-lt"/>
              </a:rPr>
              <a:t>Key Informant Interviews (KIIs)</a:t>
            </a:r>
          </a:p>
        </p:txBody>
      </p:sp>
    </p:spTree>
    <p:extLst>
      <p:ext uri="{BB962C8B-B14F-4D97-AF65-F5344CB8AC3E}">
        <p14:creationId xmlns:p14="http://schemas.microsoft.com/office/powerpoint/2010/main" val="181981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13801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Key Informant Interviews (KIIs)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804871"/>
            <a:ext cx="10353762" cy="4918659"/>
          </a:xfrm>
        </p:spPr>
        <p:txBody>
          <a:bodyPr>
            <a:normAutofit/>
          </a:bodyPr>
          <a:lstStyle/>
          <a:p>
            <a:r>
              <a:rPr lang="en-US" sz="4400" dirty="0"/>
              <a:t>Structured conversations with people who have specialized knowledge about the topic you wish to understand.</a:t>
            </a:r>
          </a:p>
          <a:p>
            <a:r>
              <a:rPr lang="en-US" sz="4400" dirty="0"/>
              <a:t>Should try to interview many different key informants </a:t>
            </a:r>
          </a:p>
          <a:p>
            <a:r>
              <a:rPr lang="en-US" sz="4400" dirty="0"/>
              <a:t>Must be conducted within last year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93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Reasons to use Key Informant Interviews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Examining specialized systems or processes, i.e., juvenile justice system</a:t>
            </a:r>
          </a:p>
          <a:p>
            <a:r>
              <a:rPr lang="en-US" sz="3600" dirty="0"/>
              <a:t>Identifying target populations or issues you want to further investigate</a:t>
            </a:r>
          </a:p>
          <a:p>
            <a:r>
              <a:rPr lang="en-US" sz="3600" dirty="0"/>
              <a:t>Cultural barriers make surveys and focus groups difficult</a:t>
            </a:r>
          </a:p>
          <a:p>
            <a:r>
              <a:rPr lang="en-US" sz="3600" dirty="0"/>
              <a:t>Refining data collection efforts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7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Advantages of Key Informant Interviews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Inexpensive and fairly simple to conduct</a:t>
            </a:r>
          </a:p>
          <a:p>
            <a:r>
              <a:rPr lang="en-US" sz="4400" dirty="0"/>
              <a:t>Provide readily understandable information and quotations for reports</a:t>
            </a:r>
          </a:p>
          <a:p>
            <a:r>
              <a:rPr lang="en-US" sz="4400" dirty="0"/>
              <a:t>Flexible – questions and topics can be added or omitted during the interview.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6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Deciding What to 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Know what you want to know</a:t>
            </a:r>
          </a:p>
          <a:p>
            <a:r>
              <a:rPr lang="en-US" sz="4800" dirty="0"/>
              <a:t>Do your homework- know something about the person and organization</a:t>
            </a:r>
          </a:p>
          <a:p>
            <a:r>
              <a:rPr lang="en-US" sz="4800" dirty="0"/>
              <a:t>Ask open ended questions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4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Deciding What to 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/>
              <a:t>Ask questions that individuals can answer objectively</a:t>
            </a:r>
          </a:p>
          <a:p>
            <a:r>
              <a:rPr lang="en-US" sz="4800" dirty="0"/>
              <a:t>Ask for examples</a:t>
            </a:r>
          </a:p>
          <a:p>
            <a:r>
              <a:rPr lang="en-US" sz="4800" dirty="0"/>
              <a:t>“Is there anything important you think I missed?”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18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2050" name="Picture 2" descr="Image result for risk and protective facto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-3" b="-3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OASAS Risk and Protective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29294"/>
            <a:ext cx="5546272" cy="4058751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Framingham Heart Study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Identified Risk and Protective factors for heart disease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Found that reducing the risks and increasing the protective factors results in lower rates of heart disease. 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62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Other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Send your questions to participants before the interview</a:t>
            </a:r>
          </a:p>
          <a:p>
            <a:r>
              <a:rPr lang="en-US" sz="4000" dirty="0"/>
              <a:t>Begin by introducing your project and purpose</a:t>
            </a:r>
          </a:p>
          <a:p>
            <a:r>
              <a:rPr lang="en-US" sz="4000" dirty="0"/>
              <a:t>Start with an easy question</a:t>
            </a:r>
          </a:p>
          <a:p>
            <a:r>
              <a:rPr lang="en-US" sz="4000" dirty="0"/>
              <a:t>Ask your most important questions first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6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Other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Ask same questions of different respondents</a:t>
            </a:r>
          </a:p>
          <a:p>
            <a:r>
              <a:rPr lang="en-US" sz="4000" dirty="0"/>
              <a:t>Don’t get stuck on a question</a:t>
            </a:r>
          </a:p>
          <a:p>
            <a:r>
              <a:rPr lang="en-US" sz="4000" dirty="0"/>
              <a:t>Don’t go over an hour</a:t>
            </a:r>
          </a:p>
          <a:p>
            <a:r>
              <a:rPr lang="en-US" sz="4000" dirty="0"/>
              <a:t>Maintain confidentially of participants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20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Analyzing the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Develop a written summary/overview of the results</a:t>
            </a:r>
          </a:p>
          <a:p>
            <a:r>
              <a:rPr lang="en-US" sz="4000" dirty="0"/>
              <a:t>Compare and contrast what informants told you</a:t>
            </a:r>
          </a:p>
          <a:p>
            <a:r>
              <a:rPr lang="en-US" sz="4000" dirty="0"/>
              <a:t>Identify recurring themes</a:t>
            </a:r>
          </a:p>
          <a:p>
            <a:r>
              <a:rPr lang="en-US" sz="4000" dirty="0"/>
              <a:t>Link themes to the survey and/or archival data collected</a:t>
            </a:r>
          </a:p>
          <a:p>
            <a:pPr marL="36900" indent="0">
              <a:buNone/>
            </a:pPr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6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Key Informant Interview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Who in your community might have some information that could help your prevention efforts? </a:t>
            </a:r>
          </a:p>
          <a:p>
            <a:pPr lvl="1"/>
            <a:r>
              <a:rPr lang="en-US" sz="3200" dirty="0"/>
              <a:t>Who is that person? </a:t>
            </a:r>
          </a:p>
          <a:p>
            <a:pPr lvl="1"/>
            <a:r>
              <a:rPr lang="en-US" sz="3200" dirty="0"/>
              <a:t>What information might this person have that could help your prevention efforts? </a:t>
            </a:r>
          </a:p>
          <a:p>
            <a:pPr lvl="1"/>
            <a:r>
              <a:rPr lang="en-US" sz="3200" dirty="0"/>
              <a:t>What 2 questions would you ask to elicit this information?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96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Key Informant Interview Exercise Cont.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Have you ever conducted a KII?  If So, </a:t>
            </a:r>
          </a:p>
          <a:p>
            <a:pPr lvl="1"/>
            <a:r>
              <a:rPr lang="en-US" sz="3200" dirty="0"/>
              <a:t>What was the most difficult aspects of the experience? </a:t>
            </a:r>
          </a:p>
          <a:p>
            <a:pPr lvl="1"/>
            <a:r>
              <a:rPr lang="en-US" sz="3200" dirty="0"/>
              <a:t>What was the most useful part of the experience? </a:t>
            </a:r>
          </a:p>
          <a:p>
            <a:pPr lvl="1"/>
            <a:r>
              <a:rPr lang="en-US" sz="3200" dirty="0"/>
              <a:t>What did you learn about conducting an interview? </a:t>
            </a:r>
          </a:p>
          <a:p>
            <a:pPr lvl="1"/>
            <a:r>
              <a:rPr lang="en-US" sz="3200" dirty="0"/>
              <a:t>What did you learn that helped your data collection effort? </a:t>
            </a:r>
          </a:p>
          <a:p>
            <a:pPr marL="450000" lvl="1" indent="0">
              <a:buNone/>
            </a:pPr>
            <a:endParaRPr lang="en-US" sz="3200" dirty="0"/>
          </a:p>
          <a:p>
            <a:pPr marL="450000" lvl="1" indent="0">
              <a:buNone/>
            </a:pP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0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25272" r="-3" b="-3"/>
          <a:stretch/>
        </p:blipFill>
        <p:spPr>
          <a:xfrm>
            <a:off x="7066560" y="2132822"/>
            <a:ext cx="4065464" cy="3258006"/>
          </a:xfrm>
          <a:prstGeom prst="rect">
            <a:avLst/>
          </a:prstGeom>
        </p:spPr>
      </p:pic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Needs Assessments should answer these questions: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rmAutofit/>
          </a:bodyPr>
          <a:lstStyle/>
          <a:p>
            <a:r>
              <a:rPr lang="en-US" sz="3600" dirty="0"/>
              <a:t>What/Who is the target population?</a:t>
            </a:r>
          </a:p>
          <a:p>
            <a:r>
              <a:rPr lang="en-US" sz="3600" dirty="0"/>
              <a:t>What is the geographic area? </a:t>
            </a:r>
          </a:p>
          <a:p>
            <a:r>
              <a:rPr lang="en-US" sz="3600" dirty="0"/>
              <a:t>What are the risk and protective factors?</a:t>
            </a:r>
          </a:p>
          <a:p>
            <a:endParaRPr lang="en-US" sz="3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6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BFB581C-2142-4222-9A3B-905AD6C095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46082" name="Picture 2" descr="Image result for goal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0" r="-1" b="40496"/>
          <a:stretch/>
        </p:blipFill>
        <p:spPr bwMode="auto">
          <a:xfrm>
            <a:off x="-1" y="-1"/>
            <a:ext cx="12198915" cy="42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4406537"/>
            <a:ext cx="9440034" cy="1088336"/>
          </a:xfrm>
        </p:spPr>
        <p:txBody>
          <a:bodyPr>
            <a:normAutofit/>
          </a:bodyPr>
          <a:lstStyle/>
          <a:p>
            <a:r>
              <a:rPr lang="en-US" sz="4800"/>
              <a:t>Part Two: Goal Setting</a:t>
            </a:r>
          </a:p>
        </p:txBody>
      </p:sp>
    </p:spTree>
    <p:extLst>
      <p:ext uri="{BB962C8B-B14F-4D97-AF65-F5344CB8AC3E}">
        <p14:creationId xmlns:p14="http://schemas.microsoft.com/office/powerpoint/2010/main" val="23756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latin typeface="+mj-lt"/>
              </a:rPr>
              <a:t>Data, Data Everywhere and No Specific Problem in Sight?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132822"/>
            <a:ext cx="5546272" cy="405875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>
                <a:latin typeface="+mn-lt"/>
              </a:rPr>
              <a:t>Magnitude</a:t>
            </a:r>
          </a:p>
          <a:p>
            <a:r>
              <a:rPr lang="en-US" sz="2400" dirty="0">
                <a:latin typeface="+mn-lt"/>
              </a:rPr>
              <a:t>Time Trend</a:t>
            </a:r>
          </a:p>
          <a:p>
            <a:r>
              <a:rPr lang="en-US" sz="2400" dirty="0">
                <a:latin typeface="+mn-lt"/>
              </a:rPr>
              <a:t>Severity</a:t>
            </a:r>
          </a:p>
          <a:p>
            <a:r>
              <a:rPr lang="en-US" sz="2400" dirty="0">
                <a:latin typeface="+mn-lt"/>
              </a:rPr>
              <a:t>Comparison</a:t>
            </a:r>
          </a:p>
          <a:p>
            <a:r>
              <a:rPr lang="en-US" sz="2400" dirty="0">
                <a:latin typeface="+mn-lt"/>
              </a:rPr>
              <a:t>Support</a:t>
            </a:r>
          </a:p>
          <a:p>
            <a:r>
              <a:rPr lang="en-US" sz="2400" dirty="0">
                <a:latin typeface="+mn-lt"/>
              </a:rPr>
              <a:t>Available Resources</a:t>
            </a:r>
          </a:p>
          <a:p>
            <a:r>
              <a:rPr lang="en-US" sz="2400" dirty="0">
                <a:latin typeface="+mn-lt"/>
              </a:rPr>
              <a:t>Resources already directed</a:t>
            </a:r>
          </a:p>
          <a:p>
            <a:r>
              <a:rPr lang="en-US" sz="2400" dirty="0">
                <a:latin typeface="+mn-lt"/>
              </a:rPr>
              <a:t>Evidence-based strategies</a:t>
            </a:r>
          </a:p>
          <a:p>
            <a:endParaRPr lang="en-US" sz="2400" dirty="0"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Image result for confusing roa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311" y="2380130"/>
            <a:ext cx="3951668" cy="275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4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Logic Model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914400" y="1731963"/>
          <a:ext cx="10353675" cy="40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8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/>
              <a:t>How do we decide what Risk Factor/Protective Factor is Best?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3795" y="1827472"/>
            <a:ext cx="9833809" cy="3443308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en-US" sz="3600" dirty="0"/>
              <a:t>Importance</a:t>
            </a:r>
          </a:p>
          <a:p>
            <a:r>
              <a:rPr lang="en-US" sz="3600" dirty="0"/>
              <a:t>How much does the risk/protective factor impact the problem? </a:t>
            </a:r>
          </a:p>
          <a:p>
            <a:r>
              <a:rPr lang="en-US" sz="3600" dirty="0"/>
              <a:t>Is the risk/protect factor influencing other issues? </a:t>
            </a:r>
          </a:p>
          <a:p>
            <a:r>
              <a:rPr lang="en-US" sz="3600" dirty="0"/>
              <a:t>Does the risk factor impact the target population? </a:t>
            </a:r>
          </a:p>
          <a:p>
            <a:endParaRPr lang="en-US" sz="6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894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2050" name="Picture 2" descr="Image result for risk and protective facto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r="-3" b="-3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/>
              <a:t>OASAS Risk and Protective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998132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3200" dirty="0"/>
              <a:t>Hawkins and Catalano Research</a:t>
            </a:r>
          </a:p>
          <a:p>
            <a:pPr lvl="1"/>
            <a:r>
              <a:rPr lang="en-US" sz="2800" dirty="0"/>
              <a:t>Youth substance use, research has identified 20 risk factors and 10 protective factors </a:t>
            </a:r>
          </a:p>
          <a:p>
            <a:pPr lvl="1"/>
            <a:r>
              <a:rPr lang="en-US" sz="2800" dirty="0"/>
              <a:t>Youth substance use can be reduce by modifying these “risk and protective” factors.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58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Changeability</a:t>
            </a:r>
          </a:p>
          <a:p>
            <a:pPr lvl="1"/>
            <a:r>
              <a:rPr lang="en-US" sz="3600" dirty="0"/>
              <a:t>Do we have the resources needed to impact the risk/protective factor? </a:t>
            </a:r>
          </a:p>
          <a:p>
            <a:pPr lvl="1"/>
            <a:r>
              <a:rPr lang="en-US" sz="3600" dirty="0"/>
              <a:t>Is there an approved evidence-based strategy that can be used? </a:t>
            </a:r>
          </a:p>
          <a:p>
            <a:pPr lvl="1"/>
            <a:r>
              <a:rPr lang="en-US" sz="3600" dirty="0"/>
              <a:t>Can change occur in the time period allotted? </a:t>
            </a:r>
          </a:p>
          <a:p>
            <a:endParaRPr lang="en-US" sz="4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00" dirty="0"/>
              <a:t>How do we decide what Risk Factor/Protective Factor is Best?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84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858528"/>
            <a:ext cx="10353762" cy="573210"/>
          </a:xfrm>
        </p:spPr>
        <p:txBody>
          <a:bodyPr>
            <a:noAutofit/>
          </a:bodyPr>
          <a:lstStyle/>
          <a:p>
            <a:r>
              <a:rPr lang="en-US" sz="3200" dirty="0"/>
              <a:t>Importance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2074723"/>
            <a:ext cx="5433217" cy="4058751"/>
          </a:xfrm>
        </p:spPr>
        <p:txBody>
          <a:bodyPr>
            <a:normAutofit/>
          </a:bodyPr>
          <a:lstStyle/>
          <a:p>
            <a:r>
              <a:rPr lang="en-US" sz="4000" dirty="0"/>
              <a:t>Each risk/protective factor chosen must have quantitative or qualitative data to support the goal. </a:t>
            </a:r>
          </a:p>
        </p:txBody>
      </p:sp>
      <p:pic>
        <p:nvPicPr>
          <p:cNvPr id="48132" name="Picture 4" descr="Image result for cho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960" y="1899911"/>
            <a:ext cx="4158597" cy="35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01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/>
          </p:nvPr>
        </p:nvGraphicFramePr>
        <p:xfrm>
          <a:off x="913795" y="569626"/>
          <a:ext cx="10353762" cy="5861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ight Arrow 6"/>
          <p:cNvSpPr/>
          <p:nvPr/>
        </p:nvSpPr>
        <p:spPr>
          <a:xfrm>
            <a:off x="5231567" y="3245370"/>
            <a:ext cx="1064301" cy="509666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2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Prioritizing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Four Types of Goals</a:t>
            </a:r>
          </a:p>
          <a:p>
            <a:pPr lvl="1"/>
            <a:r>
              <a:rPr lang="en-US" sz="4000" dirty="0"/>
              <a:t>Risk Factor Prevalence Goals</a:t>
            </a:r>
          </a:p>
          <a:p>
            <a:pPr lvl="1"/>
            <a:r>
              <a:rPr lang="en-US" sz="4000" dirty="0"/>
              <a:t>Protective Factors Prevalence Goal</a:t>
            </a:r>
          </a:p>
          <a:p>
            <a:pPr lvl="1"/>
            <a:r>
              <a:rPr lang="en-US" sz="4000" dirty="0"/>
              <a:t>Substance Abuse Prevalence Goal</a:t>
            </a:r>
          </a:p>
          <a:p>
            <a:pPr lvl="1"/>
            <a:r>
              <a:rPr lang="en-US" sz="4000" dirty="0"/>
              <a:t>Substance Abuse Consequence Goal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62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23718" t="36868" r="14263" b="30288"/>
          <a:stretch/>
        </p:blipFill>
        <p:spPr bwMode="auto">
          <a:xfrm>
            <a:off x="531628" y="1231640"/>
            <a:ext cx="11334306" cy="50628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21900" y="458413"/>
            <a:ext cx="10353762" cy="5814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Protective/Risk Factor Prevalence Goals</a:t>
            </a:r>
          </a:p>
        </p:txBody>
      </p:sp>
    </p:spTree>
    <p:extLst>
      <p:ext uri="{BB962C8B-B14F-4D97-AF65-F5344CB8AC3E}">
        <p14:creationId xmlns:p14="http://schemas.microsoft.com/office/powerpoint/2010/main" val="128671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24359" t="27643" r="14262" b="42461"/>
          <a:stretch/>
        </p:blipFill>
        <p:spPr bwMode="auto">
          <a:xfrm>
            <a:off x="304559" y="1039906"/>
            <a:ext cx="11673568" cy="547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21900" y="458413"/>
            <a:ext cx="10353762" cy="5814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SA Prevalence Goals</a:t>
            </a:r>
          </a:p>
        </p:txBody>
      </p:sp>
    </p:spTree>
    <p:extLst>
      <p:ext uri="{BB962C8B-B14F-4D97-AF65-F5344CB8AC3E}">
        <p14:creationId xmlns:p14="http://schemas.microsoft.com/office/powerpoint/2010/main" val="296328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/>
          <a:srcRect l="25297" t="27244" r="16018" b="42273"/>
          <a:stretch/>
        </p:blipFill>
        <p:spPr bwMode="auto">
          <a:xfrm>
            <a:off x="378347" y="968189"/>
            <a:ext cx="11472994" cy="5416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37963" y="386697"/>
            <a:ext cx="10353762" cy="58149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SA Consequences Goals</a:t>
            </a:r>
          </a:p>
        </p:txBody>
      </p:sp>
    </p:spTree>
    <p:extLst>
      <p:ext uri="{BB962C8B-B14F-4D97-AF65-F5344CB8AC3E}">
        <p14:creationId xmlns:p14="http://schemas.microsoft.com/office/powerpoint/2010/main" val="21722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50178" name="Picture 2" descr="Image result for goa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9864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r>
              <a:rPr lang="en-US" sz="3200" dirty="0"/>
              <a:t>WITNYS Requirements for Goal Setting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3200" dirty="0"/>
              <a:t>A minimum of 1 goal per target audience must be selected (max 5). </a:t>
            </a:r>
          </a:p>
          <a:p>
            <a:r>
              <a:rPr lang="en-US" sz="3200" dirty="0"/>
              <a:t>All planned strategies must be linked to at least 1 target population selected in the goals.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57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900113" y="279401"/>
            <a:ext cx="9767887" cy="904875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n w="0"/>
                <a:solidFill>
                  <a:schemeClr val="tx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Comprehensive Prevention Plan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752600" y="1355603"/>
          <a:ext cx="8674100" cy="4432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421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7E77F19-5216-4DC5-9ED8-CE1B8D8687B1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524000" y="317501"/>
            <a:ext cx="9144000" cy="904875"/>
          </a:xfrm>
        </p:spPr>
        <p:txBody>
          <a:bodyPr>
            <a:normAutofit fontScale="90000"/>
          </a:bodyPr>
          <a:lstStyle/>
          <a:p>
            <a:r>
              <a:rPr lang="en-US" altLang="en-US" sz="3600" dirty="0">
                <a:ln w="0"/>
                <a:solidFill>
                  <a:schemeClr val="tx1">
                    <a:lumMod val="95000"/>
                  </a:schemeClr>
                </a:solidFill>
              </a:rPr>
              <a:t>Review: </a:t>
            </a:r>
            <a:br>
              <a:rPr lang="en-US" altLang="en-US" sz="3600" dirty="0">
                <a:ln w="0"/>
                <a:solidFill>
                  <a:schemeClr val="tx1">
                    <a:lumMod val="95000"/>
                  </a:schemeClr>
                </a:solidFill>
              </a:rPr>
            </a:br>
            <a:r>
              <a:rPr lang="en-US" altLang="en-US" sz="3600" dirty="0">
                <a:ln w="0"/>
                <a:solidFill>
                  <a:schemeClr val="tx1">
                    <a:lumMod val="95000"/>
                  </a:schemeClr>
                </a:solidFill>
              </a:rPr>
              <a:t>Data-Driven Decision-Making</a:t>
            </a:r>
          </a:p>
        </p:txBody>
      </p:sp>
      <p:sp>
        <p:nvSpPr>
          <p:cNvPr id="962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FC18898-DC62-4370-8F03-E3A0238B3EFB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6259" name="Line 2"/>
          <p:cNvSpPr>
            <a:spLocks noChangeShapeType="1"/>
          </p:cNvSpPr>
          <p:nvPr/>
        </p:nvSpPr>
        <p:spPr bwMode="auto">
          <a:xfrm>
            <a:off x="5703888" y="2579688"/>
            <a:ext cx="0" cy="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0" name="Line 3"/>
          <p:cNvSpPr>
            <a:spLocks noChangeShapeType="1"/>
          </p:cNvSpPr>
          <p:nvPr/>
        </p:nvSpPr>
        <p:spPr bwMode="auto">
          <a:xfrm>
            <a:off x="5703888" y="2579688"/>
            <a:ext cx="0" cy="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1" name="Line 2"/>
          <p:cNvSpPr>
            <a:spLocks noChangeShapeType="1"/>
          </p:cNvSpPr>
          <p:nvPr/>
        </p:nvSpPr>
        <p:spPr bwMode="auto">
          <a:xfrm>
            <a:off x="4854575" y="3527425"/>
            <a:ext cx="0" cy="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Line 3"/>
          <p:cNvSpPr>
            <a:spLocks noChangeShapeType="1"/>
          </p:cNvSpPr>
          <p:nvPr/>
        </p:nvSpPr>
        <p:spPr bwMode="auto">
          <a:xfrm>
            <a:off x="4854575" y="3527425"/>
            <a:ext cx="0" cy="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3" name="AutoShape 6"/>
          <p:cNvSpPr>
            <a:spLocks noChangeArrowheads="1"/>
          </p:cNvSpPr>
          <p:nvPr/>
        </p:nvSpPr>
        <p:spPr bwMode="auto">
          <a:xfrm>
            <a:off x="7080251" y="2682875"/>
            <a:ext cx="525463" cy="381000"/>
          </a:xfrm>
          <a:prstGeom prst="leftRightArrow">
            <a:avLst>
              <a:gd name="adj1" fmla="val 50000"/>
              <a:gd name="adj2" fmla="val 28860"/>
            </a:avLst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96264" name="Rectangle 13"/>
          <p:cNvSpPr>
            <a:spLocks noChangeArrowheads="1"/>
          </p:cNvSpPr>
          <p:nvPr/>
        </p:nvSpPr>
        <p:spPr bwMode="auto">
          <a:xfrm>
            <a:off x="7618413" y="2100263"/>
            <a:ext cx="2228850" cy="1427162"/>
          </a:xfrm>
          <a:prstGeom prst="rect">
            <a:avLst/>
          </a:prstGeom>
          <a:solidFill>
            <a:srgbClr val="A0AD95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00"/>
                </a:solidFill>
              </a:rPr>
              <a:t>Interventions</a:t>
            </a:r>
          </a:p>
        </p:txBody>
      </p:sp>
      <p:sp>
        <p:nvSpPr>
          <p:cNvPr id="96265" name="Rectangle 14"/>
          <p:cNvSpPr>
            <a:spLocks noChangeArrowheads="1"/>
          </p:cNvSpPr>
          <p:nvPr/>
        </p:nvSpPr>
        <p:spPr bwMode="auto">
          <a:xfrm>
            <a:off x="2193925" y="2100263"/>
            <a:ext cx="2185988" cy="1427162"/>
          </a:xfrm>
          <a:prstGeom prst="rect">
            <a:avLst/>
          </a:prstGeom>
          <a:solidFill>
            <a:srgbClr val="8BACC6"/>
          </a:solidFill>
          <a:ln w="9525">
            <a:solidFill>
              <a:srgbClr val="25406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srgbClr val="000000"/>
                </a:solidFill>
              </a:rPr>
              <a:t>Problems and Related Behaviors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03439" y="3816351"/>
            <a:ext cx="2327275" cy="19081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sz="2200" b="1" dirty="0">
                <a:latin typeface="Arial" charset="0"/>
                <a:ea typeface="ＭＳ Ｐゴシック" charset="-128"/>
              </a:rPr>
              <a:t> Magnitude</a:t>
            </a:r>
          </a:p>
          <a:p>
            <a:pPr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sz="2200" b="1" dirty="0">
                <a:latin typeface="Arial" charset="0"/>
                <a:ea typeface="ＭＳ Ｐゴシック" charset="-128"/>
              </a:rPr>
              <a:t> Time trend</a:t>
            </a:r>
          </a:p>
          <a:p>
            <a:pPr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sz="2200" b="1" dirty="0">
                <a:latin typeface="Arial" charset="0"/>
                <a:ea typeface="ＭＳ Ｐゴシック" charset="-128"/>
              </a:rPr>
              <a:t> Severity</a:t>
            </a:r>
          </a:p>
          <a:p>
            <a:pPr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sz="2200" b="1" dirty="0">
                <a:latin typeface="Arial" charset="0"/>
                <a:ea typeface="ＭＳ Ｐゴシック" charset="-128"/>
              </a:rPr>
              <a:t> Comparison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57739" y="3848100"/>
            <a:ext cx="2433637" cy="9223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sz="2200" b="1" dirty="0">
                <a:latin typeface="Arial" charset="0"/>
                <a:ea typeface="ＭＳ Ｐゴシック" charset="-128"/>
              </a:rPr>
              <a:t> Importance</a:t>
            </a:r>
          </a:p>
          <a:p>
            <a:pPr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sz="2200" b="1" dirty="0">
                <a:latin typeface="Arial" charset="0"/>
                <a:ea typeface="ＭＳ Ｐゴシック" charset="-128"/>
              </a:rPr>
              <a:t> Changeability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83475" y="3848101"/>
            <a:ext cx="2586038" cy="141446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sz="2200" b="1" dirty="0">
                <a:latin typeface="Arial" charset="0"/>
                <a:ea typeface="ＭＳ Ｐゴシック" charset="-128"/>
              </a:rPr>
              <a:t>Evidence-based</a:t>
            </a:r>
          </a:p>
          <a:p>
            <a:pPr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sz="2200" b="1" dirty="0">
                <a:latin typeface="Arial" charset="0"/>
                <a:ea typeface="ＭＳ Ｐゴシック" charset="-128"/>
              </a:rPr>
              <a:t> Conceptual fit</a:t>
            </a:r>
          </a:p>
          <a:p>
            <a:pPr>
              <a:spcAft>
                <a:spcPts val="1200"/>
              </a:spcAft>
              <a:buFont typeface="Wingdings" charset="2"/>
              <a:buChar char="Ø"/>
              <a:defRPr/>
            </a:pPr>
            <a:r>
              <a:rPr lang="en-US" sz="2200" b="1" dirty="0">
                <a:latin typeface="Arial" charset="0"/>
                <a:ea typeface="ＭＳ Ｐゴシック" charset="-128"/>
              </a:rPr>
              <a:t> Practical fit</a:t>
            </a:r>
          </a:p>
        </p:txBody>
      </p:sp>
      <p:sp>
        <p:nvSpPr>
          <p:cNvPr id="96269" name="AutoShape 6"/>
          <p:cNvSpPr>
            <a:spLocks noChangeArrowheads="1"/>
          </p:cNvSpPr>
          <p:nvPr/>
        </p:nvSpPr>
        <p:spPr bwMode="auto">
          <a:xfrm>
            <a:off x="4379913" y="2657475"/>
            <a:ext cx="525462" cy="381000"/>
          </a:xfrm>
          <a:prstGeom prst="leftRightArrow">
            <a:avLst>
              <a:gd name="adj1" fmla="val 50000"/>
              <a:gd name="adj2" fmla="val 28860"/>
            </a:avLst>
          </a:prstGeom>
          <a:solidFill>
            <a:srgbClr val="0000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905376" y="2106613"/>
            <a:ext cx="2157413" cy="1420812"/>
          </a:xfrm>
          <a:prstGeom prst="rect">
            <a:avLst/>
          </a:prstGeom>
          <a:solidFill>
            <a:srgbClr val="FCD5B5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Risk and Protective Factors</a:t>
            </a:r>
          </a:p>
        </p:txBody>
      </p:sp>
    </p:spTree>
    <p:extLst>
      <p:ext uri="{BB962C8B-B14F-4D97-AF65-F5344CB8AC3E}">
        <p14:creationId xmlns:p14="http://schemas.microsoft.com/office/powerpoint/2010/main" val="41394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25" y="100853"/>
            <a:ext cx="4782434" cy="6656294"/>
          </a:xfrm>
        </p:spPr>
        <p:txBody>
          <a:bodyPr>
            <a:normAutofit/>
          </a:bodyPr>
          <a:lstStyle/>
          <a:p>
            <a:r>
              <a:rPr lang="en-US" sz="3200" dirty="0"/>
              <a:t>Predictors of Problem Behaviors and  Positive Youth Outcomes: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 research has shown that risk/protective factors operate in four contexts: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0386393"/>
              </p:ext>
            </p:extLst>
          </p:nvPr>
        </p:nvGraphicFramePr>
        <p:xfrm>
          <a:off x="5351734" y="507553"/>
          <a:ext cx="6840266" cy="5072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293831" y="2337287"/>
            <a:ext cx="4607622" cy="0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46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2" y="3591099"/>
            <a:ext cx="11560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</a:t>
            </a:r>
            <a:r>
              <a:rPr lang="en-US" sz="3200" dirty="0" smtClean="0"/>
              <a:t>https</a:t>
            </a:r>
            <a:r>
              <a:rPr lang="en-US" sz="3200" dirty="0"/>
              <a:t>://oasas.ny.gov/prevention/needs/needsassessment.cfm</a:t>
            </a:r>
          </a:p>
          <a:p>
            <a:r>
              <a:rPr lang="en-US" sz="2800" dirty="0" smtClean="0"/>
              <a:t>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3998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 result for 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25" y="643463"/>
            <a:ext cx="4332737" cy="324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25400" dir="17880000">
                    <a:srgbClr val="000000">
                      <a:alpha val="46000"/>
                    </a:srgbClr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7685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AD661026-DE64-47F1-9F88-0847B5FB35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98132"/>
            <a:ext cx="4333632" cy="3521077"/>
          </a:xfrm>
          <a:prstGeom prst="rect">
            <a:avLst/>
          </a:prstGeom>
        </p:spPr>
      </p:pic>
      <p:pic>
        <p:nvPicPr>
          <p:cNvPr id="3074" name="Picture 2" descr="Image result for delinquenc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7" r="-2" b="-2"/>
          <a:stretch/>
        </p:blipFill>
        <p:spPr bwMode="auto">
          <a:xfrm>
            <a:off x="7066560" y="2132822"/>
            <a:ext cx="4065464" cy="325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Predictors of Problem Behaviors and Positive Youth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5546272" cy="4058751"/>
          </a:xfrm>
        </p:spPr>
        <p:txBody>
          <a:bodyPr anchor="ctr">
            <a:noAutofit/>
          </a:bodyPr>
          <a:lstStyle/>
          <a:p>
            <a:r>
              <a:rPr lang="en-US" sz="3200" dirty="0"/>
              <a:t>Problem Behaviors common to adolescents: </a:t>
            </a:r>
          </a:p>
          <a:p>
            <a:pPr lvl="1"/>
            <a:r>
              <a:rPr lang="en-US" sz="2800" dirty="0"/>
              <a:t>Substance Abuse</a:t>
            </a:r>
          </a:p>
          <a:p>
            <a:pPr lvl="1"/>
            <a:r>
              <a:rPr lang="en-US" sz="2800" dirty="0"/>
              <a:t>Delinquency</a:t>
            </a:r>
          </a:p>
          <a:p>
            <a:pPr lvl="1"/>
            <a:r>
              <a:rPr lang="en-US" sz="2800" dirty="0"/>
              <a:t>Teen Pregnancy</a:t>
            </a:r>
          </a:p>
          <a:p>
            <a:pPr lvl="1"/>
            <a:r>
              <a:rPr lang="en-US" sz="2800" dirty="0"/>
              <a:t>School Drop Out</a:t>
            </a:r>
          </a:p>
          <a:p>
            <a:pPr lvl="1"/>
            <a:r>
              <a:rPr lang="en-US" sz="2800" dirty="0"/>
              <a:t>Violence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Factors that inhibit healthy Youth Development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815149"/>
              </p:ext>
            </p:extLst>
          </p:nvPr>
        </p:nvGraphicFramePr>
        <p:xfrm>
          <a:off x="450491" y="1916225"/>
          <a:ext cx="11280370" cy="3768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6642">
                  <a:extLst>
                    <a:ext uri="{9D8B030D-6E8A-4147-A177-3AD203B41FA5}">
                      <a16:colId xmlns:a16="http://schemas.microsoft.com/office/drawing/2014/main" xmlns="" val="1875795887"/>
                    </a:ext>
                  </a:extLst>
                </a:gridCol>
                <a:gridCol w="1349021">
                  <a:extLst>
                    <a:ext uri="{9D8B030D-6E8A-4147-A177-3AD203B41FA5}">
                      <a16:colId xmlns:a16="http://schemas.microsoft.com/office/drawing/2014/main" xmlns="" val="2992857886"/>
                    </a:ext>
                  </a:extLst>
                </a:gridCol>
                <a:gridCol w="1443790">
                  <a:extLst>
                    <a:ext uri="{9D8B030D-6E8A-4147-A177-3AD203B41FA5}">
                      <a16:colId xmlns:a16="http://schemas.microsoft.com/office/drawing/2014/main" xmlns="" val="3964949123"/>
                    </a:ext>
                  </a:extLst>
                </a:gridCol>
                <a:gridCol w="1305827">
                  <a:extLst>
                    <a:ext uri="{9D8B030D-6E8A-4147-A177-3AD203B41FA5}">
                      <a16:colId xmlns:a16="http://schemas.microsoft.com/office/drawing/2014/main" xmlns="" val="2292485004"/>
                    </a:ext>
                  </a:extLst>
                </a:gridCol>
                <a:gridCol w="1521228">
                  <a:extLst>
                    <a:ext uri="{9D8B030D-6E8A-4147-A177-3AD203B41FA5}">
                      <a16:colId xmlns:a16="http://schemas.microsoft.com/office/drawing/2014/main" xmlns="" val="374174014"/>
                    </a:ext>
                  </a:extLst>
                </a:gridCol>
                <a:gridCol w="1803862">
                  <a:extLst>
                    <a:ext uri="{9D8B030D-6E8A-4147-A177-3AD203B41FA5}">
                      <a16:colId xmlns:a16="http://schemas.microsoft.com/office/drawing/2014/main" xmlns="" val="1505126261"/>
                    </a:ext>
                  </a:extLst>
                </a:gridCol>
              </a:tblGrid>
              <a:tr h="984348">
                <a:tc>
                  <a:txBody>
                    <a:bodyPr/>
                    <a:lstStyle/>
                    <a:p>
                      <a:r>
                        <a:rPr lang="en-US" dirty="0"/>
                        <a:t>Risk Factors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r>
                        <a:rPr lang="en-US" dirty="0"/>
                        <a:t>Problem</a:t>
                      </a:r>
                      <a:r>
                        <a:rPr lang="en-US" baseline="0" dirty="0"/>
                        <a:t> Behaviors 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65129059"/>
                  </a:ext>
                </a:extLst>
              </a:tr>
              <a:tr h="821890">
                <a:tc>
                  <a:txBody>
                    <a:bodyPr/>
                    <a:lstStyle/>
                    <a:p>
                      <a:r>
                        <a:rPr lang="en-US" dirty="0"/>
                        <a:t>Community</a:t>
                      </a:r>
                      <a:r>
                        <a:rPr lang="en-US" baseline="0" dirty="0"/>
                        <a:t> Domain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Substance Abuse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Delinquency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Teen</a:t>
                      </a:r>
                      <a:br>
                        <a:rPr lang="en-US" dirty="0"/>
                      </a:br>
                      <a:r>
                        <a:rPr lang="en-US" dirty="0"/>
                        <a:t> Pregnancy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School Drop-Out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Violence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75249095"/>
                  </a:ext>
                </a:extLst>
              </a:tr>
              <a:tr h="570298">
                <a:tc>
                  <a:txBody>
                    <a:bodyPr/>
                    <a:lstStyle/>
                    <a:p>
                      <a:r>
                        <a:rPr lang="en-US" dirty="0"/>
                        <a:t>Availability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of 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7274417"/>
                  </a:ext>
                </a:extLst>
              </a:tr>
              <a:tr h="821890">
                <a:tc>
                  <a:txBody>
                    <a:bodyPr/>
                    <a:lstStyle/>
                    <a:p>
                      <a:r>
                        <a:rPr lang="en-US" dirty="0"/>
                        <a:t>Community Laws and Norms that favorable</a:t>
                      </a:r>
                      <a:r>
                        <a:rPr lang="en-US" baseline="0" dirty="0"/>
                        <a:t> towards drug 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7726895"/>
                  </a:ext>
                </a:extLst>
              </a:tr>
              <a:tr h="570298">
                <a:tc>
                  <a:txBody>
                    <a:bodyPr/>
                    <a:lstStyle/>
                    <a:p>
                      <a:r>
                        <a:rPr lang="en-US" dirty="0"/>
                        <a:t>Low Neighborhood Attachment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963469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913795" y="1584251"/>
            <a:ext cx="10353762" cy="10633"/>
          </a:xfrm>
          <a:prstGeom prst="line">
            <a:avLst/>
          </a:prstGeom>
          <a:ln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15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Custom 66">
      <a:dk1>
        <a:sysClr val="windowText" lastClr="000000"/>
      </a:dk1>
      <a:lt1>
        <a:sysClr val="window" lastClr="FFFFFF"/>
      </a:lt1>
      <a:dk2>
        <a:srgbClr val="327AB7"/>
      </a:dk2>
      <a:lt2>
        <a:srgbClr val="DEEBF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1_Slate">
  <a:themeElements>
    <a:clrScheme name="Custom 60">
      <a:dk1>
        <a:sysClr val="windowText" lastClr="000000"/>
      </a:dk1>
      <a:lt1>
        <a:sysClr val="window" lastClr="FFFFFF"/>
      </a:lt1>
      <a:dk2>
        <a:srgbClr val="2E75B5"/>
      </a:dk2>
      <a:lt2>
        <a:srgbClr val="DEEBF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1986</TotalTime>
  <Words>2296</Words>
  <Application>Microsoft Office PowerPoint</Application>
  <PresentationFormat>Widescreen</PresentationFormat>
  <Paragraphs>407</Paragraphs>
  <Slides>71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3" baseType="lpstr">
      <vt:lpstr>MS PGothic</vt:lpstr>
      <vt:lpstr>MS PGothic</vt:lpstr>
      <vt:lpstr>Arial</vt:lpstr>
      <vt:lpstr>Calibri</vt:lpstr>
      <vt:lpstr>Calisto MT</vt:lpstr>
      <vt:lpstr>Helvetica</vt:lpstr>
      <vt:lpstr>Palatino Linotype</vt:lpstr>
      <vt:lpstr>Trebuchet MS</vt:lpstr>
      <vt:lpstr>Wingdings</vt:lpstr>
      <vt:lpstr>Wingdings 2</vt:lpstr>
      <vt:lpstr>Slate</vt:lpstr>
      <vt:lpstr>1_Slate</vt:lpstr>
      <vt:lpstr>Performing a Needs Assessment</vt:lpstr>
      <vt:lpstr>PowerPoint Presentation</vt:lpstr>
      <vt:lpstr>Prevention Resource Centers our goals:</vt:lpstr>
      <vt:lpstr>Part One:  Data Element</vt:lpstr>
      <vt:lpstr>OASAS Risk and Protective Framework</vt:lpstr>
      <vt:lpstr>OASAS Risk and Protective Framework</vt:lpstr>
      <vt:lpstr>Predictors of Problem Behaviors and  Positive Youth Outcomes:   The research has shown that risk/protective factors operate in four contexts:  </vt:lpstr>
      <vt:lpstr>Predictors of Problem Behaviors and Positive Youth Outcomes</vt:lpstr>
      <vt:lpstr>Risk Factors that inhibit healthy Youth Development</vt:lpstr>
      <vt:lpstr>OPTIONAL  ACTIVITY – 10 Factors</vt:lpstr>
      <vt:lpstr>Work Together on Conducting a Needs Assessment </vt:lpstr>
      <vt:lpstr>Why conduct a needs assessment? </vt:lpstr>
      <vt:lpstr>Why conduct a needs assessment? </vt:lpstr>
      <vt:lpstr>Needs Assessments Should Answer these Questions: </vt:lpstr>
      <vt:lpstr>Two Types of Data</vt:lpstr>
      <vt:lpstr>OASAS Needs Assessment Data Elements</vt:lpstr>
      <vt:lpstr>Population Survey:  Must be one of OASAS approved  Data collected in last 3 years</vt:lpstr>
      <vt:lpstr>Recognized by OASAS as Scientifically Valid</vt:lpstr>
      <vt:lpstr>PowerPoint Presentation</vt:lpstr>
      <vt:lpstr>Protective Factors Measured by Surveys</vt:lpstr>
      <vt:lpstr>Survey Results</vt:lpstr>
      <vt:lpstr>Analyzing  Survey Data</vt:lpstr>
      <vt:lpstr>Archival Data</vt:lpstr>
      <vt:lpstr> Archival Indicators</vt:lpstr>
      <vt:lpstr>Steps for Collection of Archival Data</vt:lpstr>
      <vt:lpstr>Using Archival Indicator Data</vt:lpstr>
      <vt:lpstr>Analyzing Archival Indicator Data</vt:lpstr>
      <vt:lpstr>Small Group Exercise </vt:lpstr>
      <vt:lpstr>PowerPoint Presentation</vt:lpstr>
      <vt:lpstr>Focus Groups</vt:lpstr>
      <vt:lpstr>Using Focus Groups</vt:lpstr>
      <vt:lpstr>Difference Between Focus Groups and Listening Sessions </vt:lpstr>
      <vt:lpstr>Difference Between Focus Groups and Listening Sessions </vt:lpstr>
      <vt:lpstr>Reason to Use Focus Groups</vt:lpstr>
      <vt:lpstr>When Can Focus Groups Be Used? </vt:lpstr>
      <vt:lpstr>Identify Questions</vt:lpstr>
      <vt:lpstr> Identify Questions? </vt:lpstr>
      <vt:lpstr> Identify Questions? </vt:lpstr>
      <vt:lpstr>Recruiting Participants</vt:lpstr>
      <vt:lpstr>Leading a Focus Group</vt:lpstr>
      <vt:lpstr>Leading a Focus Group</vt:lpstr>
      <vt:lpstr>Analyzing the Data</vt:lpstr>
      <vt:lpstr>Focus Group Exercise</vt:lpstr>
      <vt:lpstr>Key Informant Interviews (KIIs)</vt:lpstr>
      <vt:lpstr>Key Informant Interviews (KIIs)</vt:lpstr>
      <vt:lpstr>Reasons to use Key Informant Interviews</vt:lpstr>
      <vt:lpstr>Advantages of Key Informant Interviews</vt:lpstr>
      <vt:lpstr>Deciding What to Ask</vt:lpstr>
      <vt:lpstr>Deciding What to Ask</vt:lpstr>
      <vt:lpstr>Other Tips</vt:lpstr>
      <vt:lpstr>Other Tips</vt:lpstr>
      <vt:lpstr>Analyzing the Information</vt:lpstr>
      <vt:lpstr>Key Informant Interview Exercise</vt:lpstr>
      <vt:lpstr>Key Informant Interview Exercise Cont. </vt:lpstr>
      <vt:lpstr>Needs Assessments should answer these questions: </vt:lpstr>
      <vt:lpstr>Part Two: Goal Setting</vt:lpstr>
      <vt:lpstr>Data, Data Everywhere and No Specific Problem in Sight? </vt:lpstr>
      <vt:lpstr>Logic Model </vt:lpstr>
      <vt:lpstr>How do we decide what Risk Factor/Protective Factor is Best? </vt:lpstr>
      <vt:lpstr>How do we decide what Risk Factor/Protective Factor is Best? </vt:lpstr>
      <vt:lpstr>Importance of Data</vt:lpstr>
      <vt:lpstr>PowerPoint Presentation</vt:lpstr>
      <vt:lpstr>Prioritizing Goals</vt:lpstr>
      <vt:lpstr>PowerPoint Presentation</vt:lpstr>
      <vt:lpstr>PowerPoint Presentation</vt:lpstr>
      <vt:lpstr>PowerPoint Presentation</vt:lpstr>
      <vt:lpstr>WITNYS Requirements for Goal Setting </vt:lpstr>
      <vt:lpstr>A Comprehensive Prevention Plan</vt:lpstr>
      <vt:lpstr>Review:  Data-Driven Decision-Making</vt:lpstr>
      <vt:lpstr>PowerPoint Presentation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 of Doom</dc:title>
  <dc:creator>Minnick, Dane (OASAS)</dc:creator>
  <cp:lastModifiedBy>Jennifer Faringer</cp:lastModifiedBy>
  <cp:revision>77</cp:revision>
  <dcterms:created xsi:type="dcterms:W3CDTF">2017-06-06T19:22:38Z</dcterms:created>
  <dcterms:modified xsi:type="dcterms:W3CDTF">2018-05-17T19:30:58Z</dcterms:modified>
</cp:coreProperties>
</file>