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72"/>
  </p:notesMasterIdLst>
  <p:sldIdLst>
    <p:sldId id="331" r:id="rId2"/>
    <p:sldId id="306" r:id="rId3"/>
    <p:sldId id="259" r:id="rId4"/>
    <p:sldId id="260" r:id="rId5"/>
    <p:sldId id="318" r:id="rId6"/>
    <p:sldId id="261" r:id="rId7"/>
    <p:sldId id="330" r:id="rId8"/>
    <p:sldId id="262" r:id="rId9"/>
    <p:sldId id="319" r:id="rId10"/>
    <p:sldId id="321" r:id="rId11"/>
    <p:sldId id="327" r:id="rId12"/>
    <p:sldId id="328" r:id="rId13"/>
    <p:sldId id="263" r:id="rId14"/>
    <p:sldId id="329" r:id="rId15"/>
    <p:sldId id="326" r:id="rId16"/>
    <p:sldId id="324" r:id="rId17"/>
    <p:sldId id="323" r:id="rId18"/>
    <p:sldId id="264" r:id="rId19"/>
    <p:sldId id="310" r:id="rId20"/>
    <p:sldId id="265" r:id="rId21"/>
    <p:sldId id="266" r:id="rId22"/>
    <p:sldId id="267" r:id="rId23"/>
    <p:sldId id="311" r:id="rId24"/>
    <p:sldId id="268" r:id="rId25"/>
    <p:sldId id="269" r:id="rId26"/>
    <p:sldId id="270" r:id="rId27"/>
    <p:sldId id="271" r:id="rId28"/>
    <p:sldId id="312" r:id="rId29"/>
    <p:sldId id="272" r:id="rId30"/>
    <p:sldId id="273" r:id="rId31"/>
    <p:sldId id="274" r:id="rId32"/>
    <p:sldId id="307" r:id="rId33"/>
    <p:sldId id="275" r:id="rId34"/>
    <p:sldId id="308" r:id="rId35"/>
    <p:sldId id="276" r:id="rId36"/>
    <p:sldId id="286" r:id="rId37"/>
    <p:sldId id="277" r:id="rId38"/>
    <p:sldId id="309" r:id="rId39"/>
    <p:sldId id="278" r:id="rId40"/>
    <p:sldId id="314" r:id="rId41"/>
    <p:sldId id="313" r:id="rId42"/>
    <p:sldId id="279" r:id="rId43"/>
    <p:sldId id="280" r:id="rId44"/>
    <p:sldId id="281" r:id="rId45"/>
    <p:sldId id="283" r:id="rId46"/>
    <p:sldId id="284" r:id="rId47"/>
    <p:sldId id="285" r:id="rId48"/>
    <p:sldId id="320" r:id="rId49"/>
    <p:sldId id="282" r:id="rId50"/>
    <p:sldId id="287" r:id="rId51"/>
    <p:sldId id="288" r:id="rId52"/>
    <p:sldId id="289" r:id="rId53"/>
    <p:sldId id="315" r:id="rId54"/>
    <p:sldId id="290" r:id="rId55"/>
    <p:sldId id="291" r:id="rId56"/>
    <p:sldId id="292" r:id="rId57"/>
    <p:sldId id="294" r:id="rId58"/>
    <p:sldId id="295" r:id="rId59"/>
    <p:sldId id="316" r:id="rId60"/>
    <p:sldId id="296" r:id="rId61"/>
    <p:sldId id="297" r:id="rId62"/>
    <p:sldId id="317" r:id="rId63"/>
    <p:sldId id="298" r:id="rId64"/>
    <p:sldId id="299" r:id="rId65"/>
    <p:sldId id="300" r:id="rId66"/>
    <p:sldId id="301" r:id="rId67"/>
    <p:sldId id="302" r:id="rId68"/>
    <p:sldId id="303" r:id="rId69"/>
    <p:sldId id="304" r:id="rId70"/>
    <p:sldId id="305"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120" y="708"/>
      </p:cViewPr>
      <p:guideLst>
        <p:guide orient="horz" pos="2160"/>
        <p:guide pos="3840"/>
      </p:guideLst>
    </p:cSldViewPr>
  </p:slideViewPr>
  <p:notesTextViewPr>
    <p:cViewPr>
      <p:scale>
        <a:sx n="1" d="1"/>
        <a:sy n="1" d="1"/>
      </p:scale>
      <p:origin x="0" y="0"/>
    </p:cViewPr>
  </p:notesTextViewPr>
  <p:sorterViewPr>
    <p:cViewPr>
      <p:scale>
        <a:sx n="100" d="100"/>
        <a:sy n="100" d="100"/>
      </p:scale>
      <p:origin x="0" y="31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onnel15\Documents\Environmental%20Strategies\Data%20Analysis%20EBP%20Environmental%20delivered%20during%20PPY%202015-201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t>Number of Providers Delivering ENV Media Strategies by Region </a:t>
            </a:r>
          </a:p>
          <a:p>
            <a:pPr>
              <a:defRPr sz="1600" b="1"/>
            </a:pPr>
            <a:r>
              <a:rPr lang="en-US" sz="1600" b="1"/>
              <a:t>(PPY 2015-16)</a:t>
            </a:r>
          </a:p>
        </c:rich>
      </c:tx>
      <c:layout>
        <c:manualLayout>
          <c:xMode val="edge"/>
          <c:yMode val="edge"/>
          <c:x val="0.20889312515129507"/>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Sheet1!$B$49</c:f>
              <c:strCache>
                <c:ptCount val="1"/>
                <c:pt idx="0">
                  <c:v>Media Adovacy</c:v>
                </c:pt>
              </c:strCache>
            </c:strRef>
          </c:tx>
          <c:spPr>
            <a:solidFill>
              <a:schemeClr val="accent6"/>
            </a:solidFill>
            <a:ln>
              <a:noFill/>
            </a:ln>
            <a:effectLst/>
          </c:spPr>
          <c:invertIfNegative val="0"/>
          <c:cat>
            <c:strRef>
              <c:f>Sheet1!$A$50:$A$56</c:f>
              <c:strCache>
                <c:ptCount val="7"/>
                <c:pt idx="0">
                  <c:v>NYC</c:v>
                </c:pt>
                <c:pt idx="1">
                  <c:v>Central</c:v>
                </c:pt>
                <c:pt idx="2">
                  <c:v>Finger Lakes</c:v>
                </c:pt>
                <c:pt idx="3">
                  <c:v>Long Island</c:v>
                </c:pt>
                <c:pt idx="4">
                  <c:v>Mid-Hudson</c:v>
                </c:pt>
                <c:pt idx="5">
                  <c:v>Northeastern </c:v>
                </c:pt>
                <c:pt idx="6">
                  <c:v>Western</c:v>
                </c:pt>
              </c:strCache>
            </c:strRef>
          </c:cat>
          <c:val>
            <c:numRef>
              <c:f>Sheet1!$B$50:$B$56</c:f>
              <c:numCache>
                <c:formatCode>General</c:formatCode>
                <c:ptCount val="7"/>
                <c:pt idx="0">
                  <c:v>0</c:v>
                </c:pt>
                <c:pt idx="1">
                  <c:v>6</c:v>
                </c:pt>
                <c:pt idx="2">
                  <c:v>4</c:v>
                </c:pt>
                <c:pt idx="3">
                  <c:v>2</c:v>
                </c:pt>
                <c:pt idx="4">
                  <c:v>6</c:v>
                </c:pt>
                <c:pt idx="5">
                  <c:v>2</c:v>
                </c:pt>
                <c:pt idx="6">
                  <c:v>4</c:v>
                </c:pt>
              </c:numCache>
            </c:numRef>
          </c:val>
          <c:extLst xmlns:c16r2="http://schemas.microsoft.com/office/drawing/2015/06/chart">
            <c:ext xmlns:c16="http://schemas.microsoft.com/office/drawing/2014/chart" uri="{C3380CC4-5D6E-409C-BE32-E72D297353CC}">
              <c16:uniqueId val="{00000000-DD1A-428D-98F9-080623EAA9B5}"/>
            </c:ext>
          </c:extLst>
        </c:ser>
        <c:ser>
          <c:idx val="1"/>
          <c:order val="1"/>
          <c:tx>
            <c:strRef>
              <c:f>Sheet1!$C$49</c:f>
              <c:strCache>
                <c:ptCount val="1"/>
                <c:pt idx="0">
                  <c:v>Social Norms Misperception </c:v>
                </c:pt>
              </c:strCache>
            </c:strRef>
          </c:tx>
          <c:spPr>
            <a:solidFill>
              <a:schemeClr val="accent5"/>
            </a:solidFill>
            <a:ln>
              <a:solidFill>
                <a:schemeClr val="tx1"/>
              </a:solidFill>
            </a:ln>
            <a:effectLst/>
          </c:spPr>
          <c:invertIfNegative val="0"/>
          <c:cat>
            <c:strRef>
              <c:f>Sheet1!$A$50:$A$56</c:f>
              <c:strCache>
                <c:ptCount val="7"/>
                <c:pt idx="0">
                  <c:v>NYC</c:v>
                </c:pt>
                <c:pt idx="1">
                  <c:v>Central</c:v>
                </c:pt>
                <c:pt idx="2">
                  <c:v>Finger Lakes</c:v>
                </c:pt>
                <c:pt idx="3">
                  <c:v>Long Island</c:v>
                </c:pt>
                <c:pt idx="4">
                  <c:v>Mid-Hudson</c:v>
                </c:pt>
                <c:pt idx="5">
                  <c:v>Northeastern </c:v>
                </c:pt>
                <c:pt idx="6">
                  <c:v>Western</c:v>
                </c:pt>
              </c:strCache>
            </c:strRef>
          </c:cat>
          <c:val>
            <c:numRef>
              <c:f>Sheet1!$C$50:$C$56</c:f>
              <c:numCache>
                <c:formatCode>General</c:formatCode>
                <c:ptCount val="7"/>
                <c:pt idx="0">
                  <c:v>1</c:v>
                </c:pt>
                <c:pt idx="1">
                  <c:v>4</c:v>
                </c:pt>
                <c:pt idx="2">
                  <c:v>2</c:v>
                </c:pt>
                <c:pt idx="3">
                  <c:v>2</c:v>
                </c:pt>
                <c:pt idx="4">
                  <c:v>7</c:v>
                </c:pt>
                <c:pt idx="5">
                  <c:v>3</c:v>
                </c:pt>
                <c:pt idx="6">
                  <c:v>7</c:v>
                </c:pt>
              </c:numCache>
            </c:numRef>
          </c:val>
          <c:extLst xmlns:c16r2="http://schemas.microsoft.com/office/drawing/2015/06/chart">
            <c:ext xmlns:c16="http://schemas.microsoft.com/office/drawing/2014/chart" uri="{C3380CC4-5D6E-409C-BE32-E72D297353CC}">
              <c16:uniqueId val="{00000001-DD1A-428D-98F9-080623EAA9B5}"/>
            </c:ext>
          </c:extLst>
        </c:ser>
        <c:ser>
          <c:idx val="2"/>
          <c:order val="2"/>
          <c:tx>
            <c:strRef>
              <c:f>Sheet1!$D$49</c:f>
              <c:strCache>
                <c:ptCount val="1"/>
                <c:pt idx="0">
                  <c:v>Social Marketing </c:v>
                </c:pt>
              </c:strCache>
            </c:strRef>
          </c:tx>
          <c:spPr>
            <a:solidFill>
              <a:schemeClr val="accent4"/>
            </a:solidFill>
            <a:ln>
              <a:noFill/>
            </a:ln>
            <a:effectLst/>
          </c:spPr>
          <c:invertIfNegative val="0"/>
          <c:cat>
            <c:strRef>
              <c:f>Sheet1!$A$50:$A$56</c:f>
              <c:strCache>
                <c:ptCount val="7"/>
                <c:pt idx="0">
                  <c:v>NYC</c:v>
                </c:pt>
                <c:pt idx="1">
                  <c:v>Central</c:v>
                </c:pt>
                <c:pt idx="2">
                  <c:v>Finger Lakes</c:v>
                </c:pt>
                <c:pt idx="3">
                  <c:v>Long Island</c:v>
                </c:pt>
                <c:pt idx="4">
                  <c:v>Mid-Hudson</c:v>
                </c:pt>
                <c:pt idx="5">
                  <c:v>Northeastern </c:v>
                </c:pt>
                <c:pt idx="6">
                  <c:v>Western</c:v>
                </c:pt>
              </c:strCache>
            </c:strRef>
          </c:cat>
          <c:val>
            <c:numRef>
              <c:f>Sheet1!$D$50:$D$56</c:f>
              <c:numCache>
                <c:formatCode>General</c:formatCode>
                <c:ptCount val="7"/>
                <c:pt idx="0">
                  <c:v>1</c:v>
                </c:pt>
                <c:pt idx="1">
                  <c:v>2</c:v>
                </c:pt>
                <c:pt idx="2">
                  <c:v>6</c:v>
                </c:pt>
                <c:pt idx="3">
                  <c:v>8</c:v>
                </c:pt>
                <c:pt idx="4">
                  <c:v>6</c:v>
                </c:pt>
                <c:pt idx="5">
                  <c:v>1</c:v>
                </c:pt>
                <c:pt idx="6">
                  <c:v>5</c:v>
                </c:pt>
              </c:numCache>
            </c:numRef>
          </c:val>
          <c:extLst xmlns:c16r2="http://schemas.microsoft.com/office/drawing/2015/06/chart">
            <c:ext xmlns:c16="http://schemas.microsoft.com/office/drawing/2014/chart" uri="{C3380CC4-5D6E-409C-BE32-E72D297353CC}">
              <c16:uniqueId val="{00000002-DD1A-428D-98F9-080623EAA9B5}"/>
            </c:ext>
          </c:extLst>
        </c:ser>
        <c:dLbls>
          <c:showLegendKey val="0"/>
          <c:showVal val="0"/>
          <c:showCatName val="0"/>
          <c:showSerName val="0"/>
          <c:showPercent val="0"/>
          <c:showBubbleSize val="0"/>
        </c:dLbls>
        <c:gapWidth val="219"/>
        <c:overlap val="-27"/>
        <c:axId val="246849072"/>
        <c:axId val="246157440"/>
      </c:barChart>
      <c:catAx>
        <c:axId val="24684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46157440"/>
        <c:crosses val="autoZero"/>
        <c:auto val="1"/>
        <c:lblAlgn val="ctr"/>
        <c:lblOffset val="100"/>
        <c:noMultiLvlLbl val="0"/>
      </c:catAx>
      <c:valAx>
        <c:axId val="246157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468490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42843-FE93-4F78-8CA3-080FE61A7B21}"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37D68-FEB6-469A-BF13-FD2F51B4BDCF}" type="slidenum">
              <a:rPr lang="en-US" smtClean="0"/>
              <a:t>‹#›</a:t>
            </a:fld>
            <a:endParaRPr lang="en-US"/>
          </a:p>
        </p:txBody>
      </p:sp>
    </p:spTree>
    <p:extLst>
      <p:ext uri="{BB962C8B-B14F-4D97-AF65-F5344CB8AC3E}">
        <p14:creationId xmlns:p14="http://schemas.microsoft.com/office/powerpoint/2010/main" val="1120040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 it may be universal, but no changes made to the ENV, individual students will have better skills and</a:t>
            </a:r>
            <a:r>
              <a:rPr lang="en-US" baseline="0" dirty="0"/>
              <a:t> reduced risk, but pop norms of all youth are not impacted.</a:t>
            </a:r>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24</a:t>
            </a:fld>
            <a:endParaRPr lang="en-US"/>
          </a:p>
        </p:txBody>
      </p:sp>
    </p:spTree>
    <p:extLst>
      <p:ext uri="{BB962C8B-B14F-4D97-AF65-F5344CB8AC3E}">
        <p14:creationId xmlns:p14="http://schemas.microsoft.com/office/powerpoint/2010/main" val="3642862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EBP Education,</a:t>
            </a:r>
            <a:r>
              <a:rPr lang="en-US" baseline="0" dirty="0"/>
              <a:t> Social Marketing messages must be updated and re-disseminated for new cohorts of teens, parents, etc. Policy change can last decades – like the 21 year old drinking age.</a:t>
            </a:r>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44</a:t>
            </a:fld>
            <a:endParaRPr lang="en-US"/>
          </a:p>
        </p:txBody>
      </p:sp>
    </p:spTree>
    <p:extLst>
      <p:ext uri="{BB962C8B-B14F-4D97-AF65-F5344CB8AC3E}">
        <p14:creationId xmlns:p14="http://schemas.microsoft.com/office/powerpoint/2010/main" val="229200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in packet has list of OASAS ENV media providers</a:t>
            </a:r>
          </a:p>
        </p:txBody>
      </p:sp>
      <p:sp>
        <p:nvSpPr>
          <p:cNvPr id="4" name="Slide Number Placeholder 3"/>
          <p:cNvSpPr>
            <a:spLocks noGrp="1"/>
          </p:cNvSpPr>
          <p:nvPr>
            <p:ph type="sldNum" sz="quarter" idx="10"/>
          </p:nvPr>
        </p:nvSpPr>
        <p:spPr/>
        <p:txBody>
          <a:bodyPr/>
          <a:lstStyle/>
          <a:p>
            <a:fld id="{9170CB50-8C43-457A-8DD0-197F8574C6CF}" type="slidenum">
              <a:rPr lang="en-US" smtClean="0"/>
              <a:t>47</a:t>
            </a:fld>
            <a:endParaRPr lang="en-US"/>
          </a:p>
        </p:txBody>
      </p:sp>
    </p:spTree>
    <p:extLst>
      <p:ext uri="{BB962C8B-B14F-4D97-AF65-F5344CB8AC3E}">
        <p14:creationId xmlns:p14="http://schemas.microsoft.com/office/powerpoint/2010/main" val="1828447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49</a:t>
            </a:fld>
            <a:endParaRPr lang="en-US"/>
          </a:p>
        </p:txBody>
      </p:sp>
    </p:spTree>
    <p:extLst>
      <p:ext uri="{BB962C8B-B14F-4D97-AF65-F5344CB8AC3E}">
        <p14:creationId xmlns:p14="http://schemas.microsoft.com/office/powerpoint/2010/main" val="1233735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50</a:t>
            </a:fld>
            <a:endParaRPr lang="en-US"/>
          </a:p>
        </p:txBody>
      </p:sp>
    </p:spTree>
    <p:extLst>
      <p:ext uri="{BB962C8B-B14F-4D97-AF65-F5344CB8AC3E}">
        <p14:creationId xmlns:p14="http://schemas.microsoft.com/office/powerpoint/2010/main" val="1084289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52</a:t>
            </a:fld>
            <a:endParaRPr lang="en-US"/>
          </a:p>
        </p:txBody>
      </p:sp>
    </p:spTree>
    <p:extLst>
      <p:ext uri="{BB962C8B-B14F-4D97-AF65-F5344CB8AC3E}">
        <p14:creationId xmlns:p14="http://schemas.microsoft.com/office/powerpoint/2010/main" val="4246239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54</a:t>
            </a:fld>
            <a:endParaRPr lang="en-US"/>
          </a:p>
        </p:txBody>
      </p:sp>
    </p:spTree>
    <p:extLst>
      <p:ext uri="{BB962C8B-B14F-4D97-AF65-F5344CB8AC3E}">
        <p14:creationId xmlns:p14="http://schemas.microsoft.com/office/powerpoint/2010/main" val="2206448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55</a:t>
            </a:fld>
            <a:endParaRPr lang="en-US"/>
          </a:p>
        </p:txBody>
      </p:sp>
    </p:spTree>
    <p:extLst>
      <p:ext uri="{BB962C8B-B14F-4D97-AF65-F5344CB8AC3E}">
        <p14:creationId xmlns:p14="http://schemas.microsoft.com/office/powerpoint/2010/main" val="4054926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56</a:t>
            </a:fld>
            <a:endParaRPr lang="en-US"/>
          </a:p>
        </p:txBody>
      </p:sp>
    </p:spTree>
    <p:extLst>
      <p:ext uri="{BB962C8B-B14F-4D97-AF65-F5344CB8AC3E}">
        <p14:creationId xmlns:p14="http://schemas.microsoft.com/office/powerpoint/2010/main" val="251934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58</a:t>
            </a:fld>
            <a:endParaRPr lang="en-US"/>
          </a:p>
        </p:txBody>
      </p:sp>
    </p:spTree>
    <p:extLst>
      <p:ext uri="{BB962C8B-B14F-4D97-AF65-F5344CB8AC3E}">
        <p14:creationId xmlns:p14="http://schemas.microsoft.com/office/powerpoint/2010/main" val="646120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60</a:t>
            </a:fld>
            <a:endParaRPr lang="en-US"/>
          </a:p>
        </p:txBody>
      </p:sp>
    </p:spTree>
    <p:extLst>
      <p:ext uri="{BB962C8B-B14F-4D97-AF65-F5344CB8AC3E}">
        <p14:creationId xmlns:p14="http://schemas.microsoft.com/office/powerpoint/2010/main" val="453525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there is no logic model and plan for ENV change, no</a:t>
            </a:r>
            <a:r>
              <a:rPr lang="en-US" baseline="0" dirty="0"/>
              <a:t> sub-pops targeted, no messages crafted to change norms in a pop., no tie in to Policy/Enforcement </a:t>
            </a:r>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25</a:t>
            </a:fld>
            <a:endParaRPr lang="en-US"/>
          </a:p>
        </p:txBody>
      </p:sp>
    </p:spTree>
    <p:extLst>
      <p:ext uri="{BB962C8B-B14F-4D97-AF65-F5344CB8AC3E}">
        <p14:creationId xmlns:p14="http://schemas.microsoft.com/office/powerpoint/2010/main" val="2237451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61</a:t>
            </a:fld>
            <a:endParaRPr lang="en-US"/>
          </a:p>
        </p:txBody>
      </p:sp>
    </p:spTree>
    <p:extLst>
      <p:ext uri="{BB962C8B-B14F-4D97-AF65-F5344CB8AC3E}">
        <p14:creationId xmlns:p14="http://schemas.microsoft.com/office/powerpoint/2010/main" val="297369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Trick question: Even</a:t>
            </a:r>
            <a:r>
              <a:rPr lang="en-US" baseline="0" dirty="0"/>
              <a:t> though there are lots of data, there are not any data related to perceptions of actual behaviors; therefore, no misperception can be established. Data could be used for a social norms campaign that reinforces high rates of disapproval, but that is not a social norms misperception campaign. </a:t>
            </a:r>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65</a:t>
            </a:fld>
            <a:endParaRPr lang="en-US"/>
          </a:p>
        </p:txBody>
      </p:sp>
    </p:spTree>
    <p:extLst>
      <p:ext uri="{BB962C8B-B14F-4D97-AF65-F5344CB8AC3E}">
        <p14:creationId xmlns:p14="http://schemas.microsoft.com/office/powerpoint/2010/main" val="4249280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a misperception between actual behavior (30 day drinking estimates in 30% range) and perceived behavior (30 day drinking estimates in 70% range). Can also target specific demographic groups.</a:t>
            </a:r>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66</a:t>
            </a:fld>
            <a:endParaRPr lang="en-US"/>
          </a:p>
        </p:txBody>
      </p:sp>
    </p:spTree>
    <p:extLst>
      <p:ext uri="{BB962C8B-B14F-4D97-AF65-F5344CB8AC3E}">
        <p14:creationId xmlns:p14="http://schemas.microsoft.com/office/powerpoint/2010/main" val="3137306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Trick question:  Actual</a:t>
            </a:r>
            <a:r>
              <a:rPr lang="en-US" baseline="0" dirty="0"/>
              <a:t> behavior (30 day use of actual) closely matches perceptions about behavior. No misperception exists.  Again, could reinforce the social norms by highlighting high disapproval rates, but that is not a social norms misperception campaign.</a:t>
            </a:r>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67</a:t>
            </a:fld>
            <a:endParaRPr lang="en-US"/>
          </a:p>
        </p:txBody>
      </p:sp>
    </p:spTree>
    <p:extLst>
      <p:ext uri="{BB962C8B-B14F-4D97-AF65-F5344CB8AC3E}">
        <p14:creationId xmlns:p14="http://schemas.microsoft.com/office/powerpoint/2010/main" val="3202316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a:t>
            </a:r>
            <a:r>
              <a:rPr lang="en-US" baseline="0" dirty="0"/>
              <a:t> Inclusive, and Empowering. Good use of statistics, including displaying the source of data (though the print is small). Good mechanism to reinforce the message via the Twitter giveaway.  </a:t>
            </a:r>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68</a:t>
            </a:fld>
            <a:endParaRPr lang="en-US"/>
          </a:p>
        </p:txBody>
      </p:sp>
    </p:spTree>
    <p:extLst>
      <p:ext uri="{BB962C8B-B14F-4D97-AF65-F5344CB8AC3E}">
        <p14:creationId xmlns:p14="http://schemas.microsoft.com/office/powerpoint/2010/main" val="770459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Positive,</a:t>
            </a:r>
            <a:r>
              <a:rPr lang="en-US" baseline="0" dirty="0"/>
              <a:t> Inclusive, and Empowering. Good use of statistics, including displaying the source of data (though the print is small).   </a:t>
            </a:r>
            <a:endParaRPr lang="en-US" dirty="0"/>
          </a:p>
          <a:p>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69</a:t>
            </a:fld>
            <a:endParaRPr lang="en-US"/>
          </a:p>
        </p:txBody>
      </p:sp>
    </p:spTree>
    <p:extLst>
      <p:ext uri="{BB962C8B-B14F-4D97-AF65-F5344CB8AC3E}">
        <p14:creationId xmlns:p14="http://schemas.microsoft.com/office/powerpoint/2010/main" val="2874702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70</a:t>
            </a:fld>
            <a:endParaRPr lang="en-US"/>
          </a:p>
        </p:txBody>
      </p:sp>
    </p:spTree>
    <p:extLst>
      <p:ext uri="{BB962C8B-B14F-4D97-AF65-F5344CB8AC3E}">
        <p14:creationId xmlns:p14="http://schemas.microsoft.com/office/powerpoint/2010/main" val="348221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27</a:t>
            </a:fld>
            <a:endParaRPr lang="en-US"/>
          </a:p>
        </p:txBody>
      </p:sp>
    </p:spTree>
    <p:extLst>
      <p:ext uri="{BB962C8B-B14F-4D97-AF65-F5344CB8AC3E}">
        <p14:creationId xmlns:p14="http://schemas.microsoft.com/office/powerpoint/2010/main" val="320165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29</a:t>
            </a:fld>
            <a:endParaRPr lang="en-US"/>
          </a:p>
        </p:txBody>
      </p:sp>
    </p:spTree>
    <p:extLst>
      <p:ext uri="{BB962C8B-B14F-4D97-AF65-F5344CB8AC3E}">
        <p14:creationId xmlns:p14="http://schemas.microsoft.com/office/powerpoint/2010/main" val="352803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in packet has list of ENV media providers</a:t>
            </a:r>
          </a:p>
        </p:txBody>
      </p:sp>
      <p:sp>
        <p:nvSpPr>
          <p:cNvPr id="4" name="Slide Number Placeholder 3"/>
          <p:cNvSpPr>
            <a:spLocks noGrp="1"/>
          </p:cNvSpPr>
          <p:nvPr>
            <p:ph type="sldNum" sz="quarter" idx="10"/>
          </p:nvPr>
        </p:nvSpPr>
        <p:spPr/>
        <p:txBody>
          <a:bodyPr/>
          <a:lstStyle/>
          <a:p>
            <a:fld id="{9170CB50-8C43-457A-8DD0-197F8574C6CF}" type="slidenum">
              <a:rPr lang="en-US" smtClean="0"/>
              <a:t>30</a:t>
            </a:fld>
            <a:endParaRPr lang="en-US"/>
          </a:p>
        </p:txBody>
      </p:sp>
    </p:spTree>
    <p:extLst>
      <p:ext uri="{BB962C8B-B14F-4D97-AF65-F5344CB8AC3E}">
        <p14:creationId xmlns:p14="http://schemas.microsoft.com/office/powerpoint/2010/main" val="399297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EBP ENV M.A.</a:t>
            </a:r>
            <a:r>
              <a:rPr lang="en-US" baseline="0" dirty="0"/>
              <a:t> be limited to supporting Policy as described above?</a:t>
            </a:r>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31</a:t>
            </a:fld>
            <a:endParaRPr lang="en-US"/>
          </a:p>
        </p:txBody>
      </p:sp>
    </p:spTree>
    <p:extLst>
      <p:ext uri="{BB962C8B-B14F-4D97-AF65-F5344CB8AC3E}">
        <p14:creationId xmlns:p14="http://schemas.microsoft.com/office/powerpoint/2010/main" val="1291272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EBP ENV M.A.</a:t>
            </a:r>
            <a:r>
              <a:rPr lang="en-US" baseline="0" dirty="0"/>
              <a:t> be limited to supporting Policy as described above?</a:t>
            </a:r>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33</a:t>
            </a:fld>
            <a:endParaRPr lang="en-US"/>
          </a:p>
        </p:txBody>
      </p:sp>
    </p:spTree>
    <p:extLst>
      <p:ext uri="{BB962C8B-B14F-4D97-AF65-F5344CB8AC3E}">
        <p14:creationId xmlns:p14="http://schemas.microsoft.com/office/powerpoint/2010/main" val="2811528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37</a:t>
            </a:fld>
            <a:endParaRPr lang="en-US"/>
          </a:p>
        </p:txBody>
      </p:sp>
    </p:spTree>
    <p:extLst>
      <p:ext uri="{BB962C8B-B14F-4D97-AF65-F5344CB8AC3E}">
        <p14:creationId xmlns:p14="http://schemas.microsoft.com/office/powerpoint/2010/main" val="424147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0CB50-8C43-457A-8DD0-197F8574C6CF}" type="slidenum">
              <a:rPr lang="en-US" smtClean="0"/>
              <a:t>39</a:t>
            </a:fld>
            <a:endParaRPr lang="en-US"/>
          </a:p>
        </p:txBody>
      </p:sp>
    </p:spTree>
    <p:extLst>
      <p:ext uri="{BB962C8B-B14F-4D97-AF65-F5344CB8AC3E}">
        <p14:creationId xmlns:p14="http://schemas.microsoft.com/office/powerpoint/2010/main" val="3159295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5/17/2018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5/17/2018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5/17/2018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5/17/2018</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6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700" y="1828800"/>
            <a:ext cx="11836400" cy="3046988"/>
          </a:xfrm>
          <a:prstGeom prst="rect">
            <a:avLst/>
          </a:prstGeom>
          <a:noFill/>
        </p:spPr>
        <p:txBody>
          <a:bodyPr wrap="square" rtlCol="0">
            <a:spAutoFit/>
          </a:bodyPr>
          <a:lstStyle/>
          <a:p>
            <a:pPr algn="ctr"/>
            <a:r>
              <a:rPr lang="en-US" altLang="en-US" sz="4800" b="1" dirty="0"/>
              <a:t>Environmental </a:t>
            </a:r>
            <a:r>
              <a:rPr lang="en-US" altLang="en-US" sz="4800" b="1" dirty="0" smtClean="0"/>
              <a:t>Strategies (P.I.R.E.)</a:t>
            </a:r>
          </a:p>
          <a:p>
            <a:pPr algn="ctr"/>
            <a:endParaRPr lang="en-US" sz="4800" b="1" dirty="0"/>
          </a:p>
          <a:p>
            <a:pPr algn="ctr"/>
            <a:r>
              <a:rPr lang="en-US" sz="3200" b="1" dirty="0" smtClean="0"/>
              <a:t>Jerry Bennett, Community Development Specialist, FL PRC</a:t>
            </a:r>
          </a:p>
          <a:p>
            <a:pPr algn="ctr"/>
            <a:r>
              <a:rPr lang="en-US" sz="3200" b="1" dirty="0" smtClean="0"/>
              <a:t>Earl Greene, Community Development Specialist, FL PRC</a:t>
            </a:r>
          </a:p>
          <a:p>
            <a:pPr algn="ctr"/>
            <a:r>
              <a:rPr lang="en-US" sz="3200" b="1" dirty="0" smtClean="0"/>
              <a:t>Barb Christensen, Coordinator, FL PRC</a:t>
            </a:r>
            <a:endParaRPr lang="en-US" sz="3200" dirty="0"/>
          </a:p>
        </p:txBody>
      </p:sp>
    </p:spTree>
    <p:extLst>
      <p:ext uri="{BB962C8B-B14F-4D97-AF65-F5344CB8AC3E}">
        <p14:creationId xmlns:p14="http://schemas.microsoft.com/office/powerpoint/2010/main" val="755519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307" y="571500"/>
            <a:ext cx="10353762" cy="685800"/>
          </a:xfrm>
        </p:spPr>
        <p:txBody>
          <a:bodyPr>
            <a:normAutofit fontScale="90000"/>
          </a:bodyPr>
          <a:lstStyle/>
          <a:p>
            <a:r>
              <a:rPr lang="en-US" b="1" dirty="0">
                <a:solidFill>
                  <a:schemeClr val="tx1"/>
                </a:solidFill>
                <a:latin typeface="Century Gothic" panose="020B0502020202020204" pitchFamily="34" charset="0"/>
                <a:cs typeface="Arial" charset="0"/>
              </a:rPr>
              <a:t>A Comprehensive Approach</a:t>
            </a:r>
            <a:br>
              <a:rPr lang="en-US" b="1" dirty="0">
                <a:solidFill>
                  <a:schemeClr val="tx1"/>
                </a:solidFill>
                <a:latin typeface="Century Gothic" panose="020B0502020202020204" pitchFamily="34" charset="0"/>
                <a:cs typeface="Arial" charset="0"/>
              </a:rPr>
            </a:br>
            <a:endParaRPr lang="en-US" b="1" dirty="0">
              <a:solidFill>
                <a:schemeClr val="tx1"/>
              </a:solidFill>
            </a:endParaRPr>
          </a:p>
        </p:txBody>
      </p:sp>
      <p:sp>
        <p:nvSpPr>
          <p:cNvPr id="5" name="TextBox 4"/>
          <p:cNvSpPr txBox="1"/>
          <p:nvPr/>
        </p:nvSpPr>
        <p:spPr>
          <a:xfrm>
            <a:off x="955163" y="2197038"/>
            <a:ext cx="2659702" cy="2616101"/>
          </a:xfrm>
          <a:prstGeom prst="rect">
            <a:avLst/>
          </a:prstGeom>
          <a:noFill/>
        </p:spPr>
        <p:txBody>
          <a:bodyPr wrap="none" rtlCol="0">
            <a:spAutoFit/>
          </a:bodyPr>
          <a:lstStyle/>
          <a:p>
            <a:r>
              <a:rPr lang="en-US" sz="2000" b="1" dirty="0">
                <a:effectLst>
                  <a:outerShdw blurRad="38100" dist="38100" dir="2700000" algn="tl">
                    <a:srgbClr val="000000">
                      <a:alpha val="43137"/>
                    </a:srgbClr>
                  </a:outerShdw>
                </a:effectLst>
                <a:latin typeface="Century Gothic" panose="020B0502020202020204" pitchFamily="34" charset="0"/>
              </a:rPr>
              <a:t>Individual Strategies</a:t>
            </a:r>
          </a:p>
          <a:p>
            <a:endParaRPr lang="en-US" b="1" dirty="0">
              <a:effectLst>
                <a:outerShdw blurRad="38100" dist="38100" dir="2700000" algn="tl">
                  <a:srgbClr val="000000">
                    <a:alpha val="43137"/>
                  </a:srgbClr>
                </a:outerShdw>
              </a:effectLst>
              <a:latin typeface="Century Gothic" panose="020B0502020202020204" pitchFamily="34" charset="0"/>
            </a:endParaRPr>
          </a:p>
          <a:p>
            <a:r>
              <a:rPr lang="en-US" b="1" dirty="0">
                <a:effectLst>
                  <a:outerShdw blurRad="38100" dist="38100" dir="2700000" algn="tl">
                    <a:srgbClr val="000000">
                      <a:alpha val="43137"/>
                    </a:srgbClr>
                  </a:outerShdw>
                </a:effectLst>
                <a:latin typeface="Century Gothic" panose="020B0502020202020204" pitchFamily="34" charset="0"/>
              </a:rPr>
              <a:t>work to </a:t>
            </a:r>
          </a:p>
          <a:p>
            <a:r>
              <a:rPr lang="en-US" b="1" dirty="0">
                <a:effectLst>
                  <a:outerShdw blurRad="38100" dist="38100" dir="2700000" algn="tl">
                    <a:srgbClr val="000000">
                      <a:alpha val="43137"/>
                    </a:srgbClr>
                  </a:outerShdw>
                </a:effectLst>
                <a:latin typeface="Century Gothic" panose="020B0502020202020204" pitchFamily="34" charset="0"/>
              </a:rPr>
              <a:t>change</a:t>
            </a:r>
          </a:p>
          <a:p>
            <a:r>
              <a:rPr lang="en-US" b="1" dirty="0">
                <a:effectLst>
                  <a:outerShdw blurRad="38100" dist="38100" dir="2700000" algn="tl">
                    <a:srgbClr val="000000">
                      <a:alpha val="43137"/>
                    </a:srgbClr>
                  </a:outerShdw>
                </a:effectLst>
                <a:latin typeface="Century Gothic" panose="020B0502020202020204" pitchFamily="34" charset="0"/>
              </a:rPr>
              <a:t>conditions </a:t>
            </a:r>
          </a:p>
          <a:p>
            <a:r>
              <a:rPr lang="en-US" b="1" dirty="0">
                <a:effectLst>
                  <a:outerShdw blurRad="38100" dist="38100" dir="2700000" algn="tl">
                    <a:srgbClr val="000000">
                      <a:alpha val="43137"/>
                    </a:srgbClr>
                  </a:outerShdw>
                </a:effectLst>
                <a:latin typeface="Century Gothic" panose="020B0502020202020204" pitchFamily="34" charset="0"/>
              </a:rPr>
              <a:t>within</a:t>
            </a:r>
          </a:p>
          <a:p>
            <a:r>
              <a:rPr lang="en-US" b="1" dirty="0">
                <a:effectLst>
                  <a:outerShdw blurRad="38100" dist="38100" dir="2700000" algn="tl">
                    <a:srgbClr val="000000">
                      <a:alpha val="43137"/>
                    </a:srgbClr>
                  </a:outerShdw>
                </a:effectLst>
                <a:latin typeface="Century Gothic" panose="020B0502020202020204" pitchFamily="34" charset="0"/>
              </a:rPr>
              <a:t>each </a:t>
            </a:r>
          </a:p>
          <a:p>
            <a:r>
              <a:rPr lang="en-US" b="1" dirty="0">
                <a:effectLst>
                  <a:outerShdw blurRad="38100" dist="38100" dir="2700000" algn="tl">
                    <a:srgbClr val="000000">
                      <a:alpha val="43137"/>
                    </a:srgbClr>
                  </a:outerShdw>
                </a:effectLst>
                <a:latin typeface="Century Gothic" panose="020B0502020202020204" pitchFamily="34" charset="0"/>
              </a:rPr>
              <a:t>individual </a:t>
            </a:r>
          </a:p>
          <a:p>
            <a:endParaRPr lang="en-US" dirty="0"/>
          </a:p>
        </p:txBody>
      </p:sp>
      <p:sp>
        <p:nvSpPr>
          <p:cNvPr id="6" name="TextBox 5"/>
          <p:cNvSpPr txBox="1"/>
          <p:nvPr/>
        </p:nvSpPr>
        <p:spPr>
          <a:xfrm>
            <a:off x="8202217" y="2019045"/>
            <a:ext cx="3233578" cy="2062103"/>
          </a:xfrm>
          <a:prstGeom prst="rect">
            <a:avLst/>
          </a:prstGeom>
          <a:noFill/>
        </p:spPr>
        <p:txBody>
          <a:bodyPr wrap="none" rtlCol="0">
            <a:spAutoFit/>
          </a:bodyPr>
          <a:lstStyle/>
          <a:p>
            <a:r>
              <a:rPr lang="en-US" sz="2000" b="1" dirty="0">
                <a:effectLst>
                  <a:outerShdw blurRad="38100" dist="38100" dir="2700000" algn="tl">
                    <a:srgbClr val="000000">
                      <a:alpha val="43137"/>
                    </a:srgbClr>
                  </a:outerShdw>
                </a:effectLst>
                <a:latin typeface="Century Gothic" panose="020B0502020202020204" pitchFamily="34" charset="0"/>
              </a:rPr>
              <a:t>Environmental Strategies</a:t>
            </a:r>
          </a:p>
          <a:p>
            <a:endParaRPr lang="en-US" b="1" dirty="0">
              <a:effectLst>
                <a:outerShdw blurRad="38100" dist="38100" dir="2700000" algn="tl">
                  <a:srgbClr val="000000">
                    <a:alpha val="43137"/>
                  </a:srgbClr>
                </a:outerShdw>
              </a:effectLst>
              <a:latin typeface="Century Gothic" panose="020B0502020202020204" pitchFamily="34" charset="0"/>
            </a:endParaRPr>
          </a:p>
          <a:p>
            <a:r>
              <a:rPr lang="en-US" b="1" dirty="0">
                <a:effectLst>
                  <a:outerShdw blurRad="38100" dist="38100" dir="2700000" algn="tl">
                    <a:srgbClr val="000000">
                      <a:alpha val="43137"/>
                    </a:srgbClr>
                  </a:outerShdw>
                </a:effectLst>
                <a:latin typeface="Century Gothic" panose="020B0502020202020204" pitchFamily="34" charset="0"/>
              </a:rPr>
              <a:t>              work to address </a:t>
            </a:r>
          </a:p>
          <a:p>
            <a:r>
              <a:rPr lang="en-US" b="1" dirty="0">
                <a:effectLst>
                  <a:outerShdw blurRad="38100" dist="38100" dir="2700000" algn="tl">
                    <a:srgbClr val="000000">
                      <a:alpha val="43137"/>
                    </a:srgbClr>
                  </a:outerShdw>
                </a:effectLst>
                <a:latin typeface="Century Gothic" panose="020B0502020202020204" pitchFamily="34" charset="0"/>
              </a:rPr>
              <a:t>              conditions</a:t>
            </a:r>
          </a:p>
          <a:p>
            <a:r>
              <a:rPr lang="en-US" b="1" dirty="0">
                <a:effectLst>
                  <a:outerShdw blurRad="38100" dist="38100" dir="2700000" algn="tl">
                    <a:srgbClr val="000000">
                      <a:alpha val="43137"/>
                    </a:srgbClr>
                  </a:outerShdw>
                </a:effectLst>
                <a:latin typeface="Century Gothic" panose="020B0502020202020204" pitchFamily="34" charset="0"/>
              </a:rPr>
              <a:t>              in the </a:t>
            </a:r>
          </a:p>
          <a:p>
            <a:r>
              <a:rPr lang="en-US" b="1" dirty="0">
                <a:effectLst>
                  <a:outerShdw blurRad="38100" dist="38100" dir="2700000" algn="tl">
                    <a:srgbClr val="000000">
                      <a:alpha val="43137"/>
                    </a:srgbClr>
                  </a:outerShdw>
                </a:effectLst>
                <a:latin typeface="Century Gothic" panose="020B0502020202020204" pitchFamily="34" charset="0"/>
              </a:rPr>
              <a:t>              shared </a:t>
            </a:r>
          </a:p>
          <a:p>
            <a:r>
              <a:rPr lang="en-US" b="1" dirty="0">
                <a:effectLst>
                  <a:outerShdw blurRad="38100" dist="38100" dir="2700000" algn="tl">
                    <a:srgbClr val="000000">
                      <a:alpha val="43137"/>
                    </a:srgbClr>
                  </a:outerShdw>
                </a:effectLst>
                <a:latin typeface="Century Gothic" panose="020B0502020202020204" pitchFamily="34" charset="0"/>
              </a:rPr>
              <a:t>              environment</a:t>
            </a:r>
          </a:p>
        </p:txBody>
      </p:sp>
      <p:sp>
        <p:nvSpPr>
          <p:cNvPr id="7" name="Oval 6"/>
          <p:cNvSpPr/>
          <p:nvPr/>
        </p:nvSpPr>
        <p:spPr>
          <a:xfrm>
            <a:off x="3957674" y="2730661"/>
            <a:ext cx="3733800" cy="3276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9614" y="4297403"/>
            <a:ext cx="223964" cy="575626"/>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2184" y="4682236"/>
            <a:ext cx="223964" cy="575626"/>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772" y="5100952"/>
            <a:ext cx="223964" cy="575626"/>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3306" y="3911761"/>
            <a:ext cx="223964" cy="575626"/>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9342" y="4301271"/>
            <a:ext cx="223964" cy="575626"/>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3786" y="4618513"/>
            <a:ext cx="223964" cy="575626"/>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756" y="4969987"/>
            <a:ext cx="223964" cy="575626"/>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2230" y="3962819"/>
            <a:ext cx="223964" cy="575626"/>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5188" y="3793335"/>
            <a:ext cx="223964" cy="575626"/>
          </a:xfrm>
          <a:prstGeom prst="rect">
            <a:avLst/>
          </a:prstGeom>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5850" y="4188662"/>
            <a:ext cx="223964" cy="575626"/>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6194" y="4525326"/>
            <a:ext cx="223964" cy="575626"/>
          </a:xfrm>
          <a:prstGeom prst="rect">
            <a:avLst/>
          </a:prstGeom>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762" y="4817587"/>
            <a:ext cx="223964" cy="575626"/>
          </a:xfrm>
          <a:prstGeom prst="rect">
            <a:avLst/>
          </a:prstGeom>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2592" y="3302419"/>
            <a:ext cx="223964" cy="575626"/>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8176" y="3638791"/>
            <a:ext cx="223964" cy="575626"/>
          </a:xfrm>
          <a:prstGeom prst="rect">
            <a:avLst/>
          </a:prstGeom>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4776" y="3389497"/>
            <a:ext cx="223964" cy="575626"/>
          </a:xfrm>
          <a:prstGeom prst="rect">
            <a:avLst/>
          </a:prstGeom>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648" y="4330700"/>
            <a:ext cx="223964" cy="575626"/>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5810" y="3031754"/>
            <a:ext cx="223964" cy="575626"/>
          </a:xfrm>
          <a:prstGeom prst="rect">
            <a:avLst/>
          </a:prstGeom>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248" y="3323854"/>
            <a:ext cx="223964" cy="575626"/>
          </a:xfrm>
          <a:prstGeom prst="rect">
            <a:avLst/>
          </a:prstGeom>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1666" y="3725645"/>
            <a:ext cx="223964" cy="575626"/>
          </a:xfrm>
          <a:prstGeom prst="rect">
            <a:avLst/>
          </a:prstGeom>
        </p:spPr>
      </p:pic>
      <p:cxnSp>
        <p:nvCxnSpPr>
          <p:cNvPr id="33" name="Straight Arrow Connector 32"/>
          <p:cNvCxnSpPr/>
          <p:nvPr/>
        </p:nvCxnSpPr>
        <p:spPr>
          <a:xfrm>
            <a:off x="2324100" y="2540000"/>
            <a:ext cx="2836644" cy="596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324100" y="2582967"/>
            <a:ext cx="2357566" cy="1438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324100" y="2574554"/>
            <a:ext cx="2581530" cy="881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6953578" y="2324100"/>
            <a:ext cx="2088822" cy="1697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84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995" y="190500"/>
            <a:ext cx="10353762" cy="970450"/>
          </a:xfrm>
        </p:spPr>
        <p:txBody>
          <a:bodyPr>
            <a:normAutofit fontScale="90000"/>
          </a:bodyPr>
          <a:lstStyle/>
          <a:p>
            <a:r>
              <a:rPr lang="en-US" altLang="en-US" dirty="0">
                <a:solidFill>
                  <a:schemeClr val="tx1"/>
                </a:solidFill>
                <a:latin typeface="Copperplate Gothic Bold" pitchFamily="34" charset="0"/>
              </a:rPr>
              <a:t>Comparison of Prevention Strategies</a:t>
            </a:r>
            <a:br>
              <a:rPr lang="en-US" altLang="en-US" dirty="0">
                <a:solidFill>
                  <a:schemeClr val="tx1"/>
                </a:solidFill>
                <a:latin typeface="Copperplate Gothic Bold" pitchFamily="34" charset="0"/>
              </a:rPr>
            </a:br>
            <a:endParaRPr lang="en-US" dirty="0">
              <a:solidFill>
                <a:schemeClr val="tx1"/>
              </a:solidFill>
            </a:endParaRPr>
          </a:p>
        </p:txBody>
      </p:sp>
      <p:sp>
        <p:nvSpPr>
          <p:cNvPr id="4" name="TextBox 9"/>
          <p:cNvSpPr txBox="1">
            <a:spLocks noChangeArrowheads="1"/>
          </p:cNvSpPr>
          <p:nvPr/>
        </p:nvSpPr>
        <p:spPr bwMode="auto">
          <a:xfrm>
            <a:off x="596900" y="1155700"/>
            <a:ext cx="3048000" cy="938213"/>
          </a:xfrm>
          <a:prstGeom prst="rect">
            <a:avLst/>
          </a:prstGeom>
          <a:noFill/>
          <a:ln w="9525">
            <a:noFill/>
            <a:miter lim="800000"/>
            <a:headEnd/>
            <a:tailEnd/>
          </a:ln>
        </p:spPr>
        <p:txBody>
          <a:bodyPr>
            <a:spAutoFit/>
          </a:bodyPr>
          <a:lstStyle/>
          <a:p>
            <a:pPr algn="ctr">
              <a:defRPr/>
            </a:pPr>
            <a:r>
              <a:rPr lang="en-US" sz="2000" b="1" dirty="0">
                <a:latin typeface="+mj-lt"/>
              </a:rPr>
              <a:t>Strategies Targeting Individuals</a:t>
            </a:r>
          </a:p>
          <a:p>
            <a:pPr algn="ctr">
              <a:defRPr/>
            </a:pPr>
            <a:r>
              <a:rPr lang="en-US" sz="1500" i="1" dirty="0">
                <a:latin typeface="+mj-lt"/>
              </a:rPr>
              <a:t>Socialize, Instruct, Guide, Counsel</a:t>
            </a:r>
          </a:p>
        </p:txBody>
      </p:sp>
      <p:sp>
        <p:nvSpPr>
          <p:cNvPr id="5" name="TextBox 10"/>
          <p:cNvSpPr txBox="1">
            <a:spLocks noChangeArrowheads="1"/>
          </p:cNvSpPr>
          <p:nvPr/>
        </p:nvSpPr>
        <p:spPr bwMode="auto">
          <a:xfrm>
            <a:off x="7493835" y="1408112"/>
            <a:ext cx="2971800" cy="938213"/>
          </a:xfrm>
          <a:prstGeom prst="rect">
            <a:avLst/>
          </a:prstGeom>
          <a:noFill/>
          <a:ln w="9525">
            <a:noFill/>
            <a:miter lim="800000"/>
            <a:headEnd/>
            <a:tailEnd/>
          </a:ln>
        </p:spPr>
        <p:txBody>
          <a:bodyPr>
            <a:spAutoFit/>
          </a:bodyPr>
          <a:lstStyle/>
          <a:p>
            <a:pPr algn="ctr">
              <a:defRPr/>
            </a:pPr>
            <a:r>
              <a:rPr lang="en-US" sz="2000" b="1" dirty="0">
                <a:latin typeface="+mj-lt"/>
              </a:rPr>
              <a:t>Strategies Targeting  the Environment</a:t>
            </a:r>
          </a:p>
          <a:p>
            <a:pPr algn="ctr">
              <a:defRPr/>
            </a:pPr>
            <a:r>
              <a:rPr lang="en-US" sz="1500" i="1" dirty="0">
                <a:latin typeface="+mj-lt"/>
              </a:rPr>
              <a:t>Support, Thwart</a:t>
            </a:r>
          </a:p>
        </p:txBody>
      </p:sp>
      <p:sp>
        <p:nvSpPr>
          <p:cNvPr id="6" name="Oval 5"/>
          <p:cNvSpPr/>
          <p:nvPr/>
        </p:nvSpPr>
        <p:spPr>
          <a:xfrm>
            <a:off x="533400" y="2209800"/>
            <a:ext cx="1524000" cy="14478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  Family</a:t>
            </a:r>
          </a:p>
        </p:txBody>
      </p:sp>
      <p:sp>
        <p:nvSpPr>
          <p:cNvPr id="7" name="Oval 6"/>
          <p:cNvSpPr/>
          <p:nvPr/>
        </p:nvSpPr>
        <p:spPr>
          <a:xfrm>
            <a:off x="1701800" y="2324913"/>
            <a:ext cx="1714500" cy="1447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500" b="1" dirty="0">
                <a:solidFill>
                  <a:schemeClr val="tx1"/>
                </a:solidFill>
              </a:rPr>
              <a:t>School</a:t>
            </a:r>
          </a:p>
          <a:p>
            <a:pPr algn="r">
              <a:defRPr/>
            </a:pPr>
            <a:r>
              <a:rPr lang="en-US" sz="1500" b="1" dirty="0">
                <a:solidFill>
                  <a:schemeClr val="tx1"/>
                </a:solidFill>
              </a:rPr>
              <a:t>Workplace</a:t>
            </a:r>
          </a:p>
        </p:txBody>
      </p:sp>
      <p:sp>
        <p:nvSpPr>
          <p:cNvPr id="8" name="Chord 7"/>
          <p:cNvSpPr/>
          <p:nvPr/>
        </p:nvSpPr>
        <p:spPr>
          <a:xfrm rot="154982">
            <a:off x="495686" y="3092567"/>
            <a:ext cx="1981200" cy="1752600"/>
          </a:xfrm>
          <a:prstGeom prst="chor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500" b="1" dirty="0">
                <a:solidFill>
                  <a:schemeClr val="tx1"/>
                </a:solidFill>
              </a:rPr>
              <a:t>Faith Community</a:t>
            </a:r>
          </a:p>
        </p:txBody>
      </p:sp>
      <p:sp>
        <p:nvSpPr>
          <p:cNvPr id="9" name="Oval 8"/>
          <p:cNvSpPr/>
          <p:nvPr/>
        </p:nvSpPr>
        <p:spPr>
          <a:xfrm>
            <a:off x="1879600" y="3296173"/>
            <a:ext cx="1676400" cy="152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500" b="1" dirty="0">
                <a:solidFill>
                  <a:schemeClr val="tx1"/>
                </a:solidFill>
              </a:rPr>
              <a:t>Health</a:t>
            </a:r>
            <a:r>
              <a:rPr lang="en-US" b="1" dirty="0"/>
              <a:t> </a:t>
            </a:r>
            <a:r>
              <a:rPr lang="en-US" sz="1500" b="1" dirty="0">
                <a:solidFill>
                  <a:schemeClr val="tx1"/>
                </a:solidFill>
              </a:rPr>
              <a:t>Care Providers</a:t>
            </a:r>
          </a:p>
        </p:txBody>
      </p:sp>
      <p:grpSp>
        <p:nvGrpSpPr>
          <p:cNvPr id="10" name="Group 9"/>
          <p:cNvGrpSpPr/>
          <p:nvPr/>
        </p:nvGrpSpPr>
        <p:grpSpPr>
          <a:xfrm>
            <a:off x="7891735" y="2485238"/>
            <a:ext cx="1580867" cy="1572936"/>
            <a:chOff x="781334" y="463163"/>
            <a:chExt cx="1580867" cy="1572936"/>
          </a:xfrm>
        </p:grpSpPr>
        <p:sp>
          <p:nvSpPr>
            <p:cNvPr id="11" name="Oval 10"/>
            <p:cNvSpPr/>
            <p:nvPr/>
          </p:nvSpPr>
          <p:spPr>
            <a:xfrm>
              <a:off x="781334" y="463163"/>
              <a:ext cx="1580867" cy="1572936"/>
            </a:xfrm>
            <a:prstGeom prst="ellipse">
              <a:avLst/>
            </a:prstGeom>
            <a:solidFill>
              <a:schemeClr val="tx2">
                <a:alpha val="50000"/>
              </a:schemeClr>
            </a:solidFill>
            <a:ln>
              <a:solidFill>
                <a:schemeClr val="tx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2" name="Oval 4"/>
            <p:cNvSpPr/>
            <p:nvPr/>
          </p:nvSpPr>
          <p:spPr>
            <a:xfrm>
              <a:off x="992116" y="738427"/>
              <a:ext cx="1159302" cy="7078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b="1" kern="1200" dirty="0" smtClean="0"/>
                <a:t>Regulations</a:t>
              </a:r>
              <a:endParaRPr lang="en-US" sz="1500" b="1" kern="1200" dirty="0"/>
            </a:p>
          </p:txBody>
        </p:sp>
      </p:grpSp>
      <p:grpSp>
        <p:nvGrpSpPr>
          <p:cNvPr id="13" name="Group 12"/>
          <p:cNvGrpSpPr/>
          <p:nvPr/>
        </p:nvGrpSpPr>
        <p:grpSpPr>
          <a:xfrm>
            <a:off x="7016411" y="3048813"/>
            <a:ext cx="1549080" cy="1549080"/>
            <a:chOff x="0" y="1323941"/>
            <a:chExt cx="1549080" cy="1549080"/>
          </a:xfrm>
        </p:grpSpPr>
        <p:sp>
          <p:nvSpPr>
            <p:cNvPr id="14" name="Oval 13"/>
            <p:cNvSpPr/>
            <p:nvPr/>
          </p:nvSpPr>
          <p:spPr>
            <a:xfrm>
              <a:off x="0" y="1323941"/>
              <a:ext cx="1549080" cy="1549080"/>
            </a:xfrm>
            <a:prstGeom prst="ellipse">
              <a:avLst/>
            </a:prstGeom>
            <a:solidFill>
              <a:srgbClr val="0070C0">
                <a:alpha val="50000"/>
              </a:srgbClr>
            </a:solidFill>
            <a:ln>
              <a:solidFill>
                <a:schemeClr val="tx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5" name="Oval 4"/>
            <p:cNvSpPr/>
            <p:nvPr/>
          </p:nvSpPr>
          <p:spPr>
            <a:xfrm>
              <a:off x="145871" y="1724120"/>
              <a:ext cx="929448" cy="85199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b="1" kern="1200" dirty="0" smtClean="0"/>
                <a:t>Norms</a:t>
              </a:r>
              <a:endParaRPr lang="en-US" sz="1500" b="1" kern="1200" dirty="0"/>
            </a:p>
          </p:txBody>
        </p:sp>
      </p:grpSp>
      <p:grpSp>
        <p:nvGrpSpPr>
          <p:cNvPr id="16" name="Group 15"/>
          <p:cNvGrpSpPr/>
          <p:nvPr/>
        </p:nvGrpSpPr>
        <p:grpSpPr>
          <a:xfrm>
            <a:off x="8489362" y="3358555"/>
            <a:ext cx="1544913" cy="1399237"/>
            <a:chOff x="1087352" y="1578525"/>
            <a:chExt cx="1544913" cy="1399237"/>
          </a:xfrm>
        </p:grpSpPr>
        <p:sp>
          <p:nvSpPr>
            <p:cNvPr id="17" name="Oval 16"/>
            <p:cNvSpPr/>
            <p:nvPr/>
          </p:nvSpPr>
          <p:spPr>
            <a:xfrm>
              <a:off x="1087352" y="1578525"/>
              <a:ext cx="1544913" cy="1399237"/>
            </a:xfrm>
            <a:prstGeom prst="ellipse">
              <a:avLst/>
            </a:prstGeom>
            <a:solidFill>
              <a:schemeClr val="bg1">
                <a:alpha val="50000"/>
              </a:schemeClr>
            </a:solidFill>
            <a:ln>
              <a:solidFill>
                <a:schemeClr val="tx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8" name="Oval 4"/>
            <p:cNvSpPr/>
            <p:nvPr/>
          </p:nvSpPr>
          <p:spPr>
            <a:xfrm>
              <a:off x="1437190" y="1939994"/>
              <a:ext cx="1049595" cy="7695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b="1" kern="1200" dirty="0" smtClean="0"/>
                <a:t>Availability</a:t>
              </a:r>
              <a:endParaRPr lang="en-US" sz="1500" b="1" kern="1200" dirty="0"/>
            </a:p>
          </p:txBody>
        </p:sp>
      </p:grpSp>
      <p:sp>
        <p:nvSpPr>
          <p:cNvPr id="19" name="TextBox 16"/>
          <p:cNvSpPr txBox="1">
            <a:spLocks noChangeArrowheads="1"/>
          </p:cNvSpPr>
          <p:nvPr/>
        </p:nvSpPr>
        <p:spPr bwMode="auto">
          <a:xfrm>
            <a:off x="1270000" y="3296173"/>
            <a:ext cx="1447800" cy="369888"/>
          </a:xfrm>
          <a:prstGeom prst="rect">
            <a:avLst/>
          </a:prstGeom>
          <a:solidFill>
            <a:schemeClr val="bg1"/>
          </a:solidFill>
          <a:ln w="9525">
            <a:noFill/>
            <a:miter lim="800000"/>
            <a:headEnd/>
            <a:tailEnd/>
          </a:ln>
        </p:spPr>
        <p:txBody>
          <a:bodyPr>
            <a:spAutoFit/>
          </a:bodyPr>
          <a:lstStyle/>
          <a:p>
            <a:pPr>
              <a:defRPr/>
            </a:pPr>
            <a:r>
              <a:rPr lang="en-US" b="1" dirty="0">
                <a:latin typeface="+mj-lt"/>
              </a:rPr>
              <a:t>Individual</a:t>
            </a:r>
          </a:p>
        </p:txBody>
      </p:sp>
      <p:sp>
        <p:nvSpPr>
          <p:cNvPr id="20" name="TextBox 14"/>
          <p:cNvSpPr txBox="1">
            <a:spLocks noChangeArrowheads="1"/>
          </p:cNvSpPr>
          <p:nvPr/>
        </p:nvSpPr>
        <p:spPr bwMode="auto">
          <a:xfrm>
            <a:off x="7843968" y="3318267"/>
            <a:ext cx="1676400" cy="381000"/>
          </a:xfrm>
          <a:prstGeom prst="rect">
            <a:avLst/>
          </a:prstGeom>
          <a:solidFill>
            <a:schemeClr val="bg1"/>
          </a:solidFill>
          <a:ln w="9525">
            <a:noFill/>
            <a:miter lim="800000"/>
            <a:headEnd/>
            <a:tailEnd/>
          </a:ln>
        </p:spPr>
        <p:txBody>
          <a:bodyPr>
            <a:spAutoFit/>
          </a:bodyPr>
          <a:lstStyle/>
          <a:p>
            <a:pPr algn="ctr">
              <a:defRPr/>
            </a:pPr>
            <a:r>
              <a:rPr lang="en-US" b="1" dirty="0">
                <a:latin typeface="+mj-lt"/>
              </a:rPr>
              <a:t>Community</a:t>
            </a:r>
          </a:p>
        </p:txBody>
      </p:sp>
      <p:sp>
        <p:nvSpPr>
          <p:cNvPr id="21" name="Left-Right Arrow 20"/>
          <p:cNvSpPr/>
          <p:nvPr/>
        </p:nvSpPr>
        <p:spPr>
          <a:xfrm>
            <a:off x="3924300" y="3318267"/>
            <a:ext cx="2794000" cy="6965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140444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1" y="317500"/>
            <a:ext cx="11455400" cy="698500"/>
          </a:xfrm>
        </p:spPr>
        <p:txBody>
          <a:bodyPr>
            <a:normAutofit fontScale="90000"/>
          </a:bodyPr>
          <a:lstStyle/>
          <a:p>
            <a:pPr fontAlgn="t"/>
            <a:r>
              <a:rPr lang="en-US" b="1" dirty="0">
                <a:solidFill>
                  <a:schemeClr val="tx1"/>
                </a:solidFill>
                <a:effectLst/>
              </a:rPr>
              <a:t>Individual Strategies  </a:t>
            </a:r>
            <a:r>
              <a:rPr lang="en-US" b="1" dirty="0" smtClean="0">
                <a:solidFill>
                  <a:schemeClr val="tx1"/>
                </a:solidFill>
                <a:effectLst/>
              </a:rPr>
              <a:t>             </a:t>
            </a:r>
            <a:r>
              <a:rPr lang="en-US" b="1" dirty="0">
                <a:solidFill>
                  <a:schemeClr val="tx1"/>
                </a:solidFill>
                <a:effectLst/>
              </a:rPr>
              <a:t>Environmental Strategies</a:t>
            </a:r>
            <a:r>
              <a:rPr lang="en-US" dirty="0">
                <a:solidFill>
                  <a:schemeClr val="tx1"/>
                </a:solidFill>
                <a:effectLst/>
              </a:rPr>
              <a:t/>
            </a:r>
            <a:br>
              <a:rPr lang="en-US" dirty="0">
                <a:solidFill>
                  <a:schemeClr val="tx1"/>
                </a:solidFill>
                <a:effectLst/>
              </a:rPr>
            </a:br>
            <a:endParaRPr lang="en-US" dirty="0">
              <a:solidFill>
                <a:schemeClr val="tx1"/>
              </a:solidFill>
            </a:endParaRPr>
          </a:p>
        </p:txBody>
      </p:sp>
      <p:sp>
        <p:nvSpPr>
          <p:cNvPr id="3" name="Content Placeholder 2"/>
          <p:cNvSpPr>
            <a:spLocks noGrp="1"/>
          </p:cNvSpPr>
          <p:nvPr>
            <p:ph idx="1"/>
          </p:nvPr>
        </p:nvSpPr>
        <p:spPr>
          <a:xfrm>
            <a:off x="342900" y="977900"/>
            <a:ext cx="5029200" cy="5676899"/>
          </a:xfrm>
        </p:spPr>
        <p:txBody>
          <a:bodyPr>
            <a:normAutofit lnSpcReduction="10000"/>
          </a:bodyPr>
          <a:lstStyle/>
          <a:p>
            <a:pPr algn="ctr"/>
            <a:r>
              <a:rPr lang="en-US" b="1" dirty="0" smtClean="0">
                <a:solidFill>
                  <a:schemeClr val="tx1"/>
                </a:solidFill>
              </a:rPr>
              <a:t>Focus on </a:t>
            </a:r>
            <a:r>
              <a:rPr lang="en-US" b="1" dirty="0" smtClean="0">
                <a:solidFill>
                  <a:srgbClr val="00B0F0"/>
                </a:solidFill>
              </a:rPr>
              <a:t>individual </a:t>
            </a:r>
            <a:r>
              <a:rPr lang="en-US" b="1" dirty="0" smtClean="0">
                <a:solidFill>
                  <a:schemeClr val="tx1"/>
                </a:solidFill>
              </a:rPr>
              <a:t>behavior and behavior change</a:t>
            </a:r>
          </a:p>
          <a:p>
            <a:pPr algn="ctr"/>
            <a:endParaRPr lang="en-US" b="1" dirty="0">
              <a:solidFill>
                <a:schemeClr val="tx1"/>
              </a:solidFill>
            </a:endParaRPr>
          </a:p>
          <a:p>
            <a:pPr algn="ctr"/>
            <a:endParaRPr lang="en-US" b="1" dirty="0">
              <a:solidFill>
                <a:schemeClr val="tx1"/>
              </a:solidFill>
            </a:endParaRPr>
          </a:p>
          <a:p>
            <a:pPr algn="ctr"/>
            <a:r>
              <a:rPr lang="en-US" b="1" dirty="0">
                <a:solidFill>
                  <a:schemeClr val="tx1"/>
                </a:solidFill>
              </a:rPr>
              <a:t>Focus on the relationship between the </a:t>
            </a:r>
            <a:r>
              <a:rPr lang="en-US" b="1" dirty="0">
                <a:solidFill>
                  <a:srgbClr val="00B0F0"/>
                </a:solidFill>
              </a:rPr>
              <a:t>individual</a:t>
            </a:r>
            <a:r>
              <a:rPr lang="en-US" b="1" dirty="0">
                <a:solidFill>
                  <a:schemeClr val="tx1"/>
                </a:solidFill>
              </a:rPr>
              <a:t> and alcohol/drug-related problems</a:t>
            </a:r>
          </a:p>
          <a:p>
            <a:pPr algn="ctr"/>
            <a:endParaRPr lang="en-US" b="1" dirty="0" smtClean="0">
              <a:solidFill>
                <a:schemeClr val="tx1"/>
              </a:solidFill>
            </a:endParaRPr>
          </a:p>
          <a:p>
            <a:pPr algn="ctr"/>
            <a:endParaRPr lang="en-US" b="1" dirty="0" smtClean="0">
              <a:solidFill>
                <a:schemeClr val="tx1"/>
              </a:solidFill>
            </a:endParaRPr>
          </a:p>
          <a:p>
            <a:pPr algn="ctr"/>
            <a:r>
              <a:rPr lang="en-US" b="1" dirty="0" smtClean="0">
                <a:solidFill>
                  <a:schemeClr val="tx1"/>
                </a:solidFill>
              </a:rPr>
              <a:t>Focus </a:t>
            </a:r>
            <a:r>
              <a:rPr lang="en-US" b="1" dirty="0">
                <a:solidFill>
                  <a:schemeClr val="tx1"/>
                </a:solidFill>
              </a:rPr>
              <a:t>on </a:t>
            </a:r>
            <a:r>
              <a:rPr lang="en-US" b="1" dirty="0" smtClean="0">
                <a:solidFill>
                  <a:srgbClr val="00B0F0"/>
                </a:solidFill>
              </a:rPr>
              <a:t>individual</a:t>
            </a:r>
            <a:r>
              <a:rPr lang="en-US" b="1" dirty="0" smtClean="0">
                <a:solidFill>
                  <a:schemeClr val="tx1"/>
                </a:solidFill>
              </a:rPr>
              <a:t> development</a:t>
            </a: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r>
              <a:rPr lang="en-US" b="1" dirty="0" smtClean="0">
                <a:solidFill>
                  <a:schemeClr val="tx1"/>
                </a:solidFill>
              </a:rPr>
              <a:t>Focus on </a:t>
            </a:r>
            <a:r>
              <a:rPr lang="en-US" b="1" dirty="0" smtClean="0">
                <a:solidFill>
                  <a:srgbClr val="00B0F0"/>
                </a:solidFill>
              </a:rPr>
              <a:t>personal </a:t>
            </a:r>
            <a:r>
              <a:rPr lang="en-US" b="1" dirty="0" smtClean="0">
                <a:solidFill>
                  <a:schemeClr val="tx1"/>
                </a:solidFill>
              </a:rPr>
              <a:t>control</a:t>
            </a:r>
            <a:endParaRPr lang="en-US" dirty="0">
              <a:solidFill>
                <a:schemeClr val="tx1"/>
              </a:solidFill>
            </a:endParaRPr>
          </a:p>
        </p:txBody>
      </p:sp>
      <p:sp>
        <p:nvSpPr>
          <p:cNvPr id="5" name="Content Placeholder 2"/>
          <p:cNvSpPr txBox="1">
            <a:spLocks/>
          </p:cNvSpPr>
          <p:nvPr/>
        </p:nvSpPr>
        <p:spPr>
          <a:xfrm>
            <a:off x="6451600" y="977900"/>
            <a:ext cx="5029200" cy="5727699"/>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endParaRPr lang="en-US" dirty="0"/>
          </a:p>
        </p:txBody>
      </p:sp>
      <p:sp>
        <p:nvSpPr>
          <p:cNvPr id="6" name="Rectangle 5"/>
          <p:cNvSpPr/>
          <p:nvPr/>
        </p:nvSpPr>
        <p:spPr>
          <a:xfrm>
            <a:off x="6000750" y="977900"/>
            <a:ext cx="5930900" cy="5324535"/>
          </a:xfrm>
          <a:prstGeom prst="rect">
            <a:avLst/>
          </a:prstGeom>
        </p:spPr>
        <p:txBody>
          <a:bodyPr wrap="square">
            <a:spAutoFit/>
          </a:bodyPr>
          <a:lstStyle/>
          <a:p>
            <a:pPr algn="ctr" defTabSz="914400"/>
            <a:r>
              <a:rPr lang="en-US" sz="2000" b="1" i="1" dirty="0"/>
              <a:t>Focus on </a:t>
            </a:r>
            <a:r>
              <a:rPr lang="en-US" sz="2000" b="1" i="1" dirty="0">
                <a:solidFill>
                  <a:srgbClr val="00B0F0"/>
                </a:solidFill>
              </a:rPr>
              <a:t>policy and policy change, laws &amp; norms</a:t>
            </a:r>
          </a:p>
          <a:p>
            <a:pPr algn="ctr" defTabSz="914400"/>
            <a:endParaRPr lang="en-US" sz="2000" b="1" dirty="0" smtClean="0">
              <a:solidFill>
                <a:schemeClr val="tx2"/>
              </a:solidFill>
            </a:endParaRPr>
          </a:p>
          <a:p>
            <a:pPr algn="ctr" defTabSz="914400"/>
            <a:endParaRPr lang="en-US" sz="2000" b="1" dirty="0" smtClean="0">
              <a:solidFill>
                <a:schemeClr val="tx2"/>
              </a:solidFill>
            </a:endParaRPr>
          </a:p>
          <a:p>
            <a:pPr algn="ctr" defTabSz="914400"/>
            <a:r>
              <a:rPr lang="en-US" sz="2000" b="1" i="1" dirty="0" smtClean="0">
                <a:solidFill>
                  <a:schemeClr val="tx2"/>
                </a:solidFill>
              </a:rPr>
              <a:t>  </a:t>
            </a:r>
          </a:p>
          <a:p>
            <a:pPr algn="ctr" defTabSz="914400"/>
            <a:endParaRPr lang="en-US" sz="2000" b="1" i="1" dirty="0" smtClean="0"/>
          </a:p>
          <a:p>
            <a:pPr algn="ctr" defTabSz="914400"/>
            <a:r>
              <a:rPr lang="en-US" sz="2000" b="1" i="1" dirty="0" smtClean="0"/>
              <a:t>Focus </a:t>
            </a:r>
            <a:r>
              <a:rPr lang="en-US" sz="2000" b="1" i="1" dirty="0"/>
              <a:t>on the </a:t>
            </a:r>
            <a:r>
              <a:rPr lang="en-US" sz="2000" b="1" i="1" dirty="0">
                <a:solidFill>
                  <a:srgbClr val="00B0F0"/>
                </a:solidFill>
              </a:rPr>
              <a:t>social, political and economic context </a:t>
            </a:r>
            <a:r>
              <a:rPr lang="en-US" sz="2000" b="1" i="1" dirty="0"/>
              <a:t>of alcohol/drug-related problems</a:t>
            </a:r>
          </a:p>
          <a:p>
            <a:pPr algn="ctr" defTabSz="914400"/>
            <a:endParaRPr lang="en-US" sz="2000" b="1" dirty="0" smtClean="0">
              <a:solidFill>
                <a:schemeClr val="tx2"/>
              </a:solidFill>
            </a:endParaRPr>
          </a:p>
          <a:p>
            <a:pPr algn="ctr" defTabSz="914400"/>
            <a:endParaRPr lang="en-US" sz="2000" b="1" dirty="0" smtClean="0">
              <a:solidFill>
                <a:schemeClr val="tx2"/>
              </a:solidFill>
            </a:endParaRPr>
          </a:p>
          <a:p>
            <a:pPr algn="ctr" defTabSz="914400"/>
            <a:endParaRPr lang="en-US" sz="2000" b="1" i="1" dirty="0"/>
          </a:p>
          <a:p>
            <a:pPr algn="ctr" defTabSz="914400"/>
            <a:r>
              <a:rPr lang="en-US" sz="2000" b="1" i="1" dirty="0" smtClean="0"/>
              <a:t>Focus </a:t>
            </a:r>
            <a:r>
              <a:rPr lang="en-US" sz="2000" b="1" i="1" dirty="0"/>
              <a:t>on </a:t>
            </a:r>
            <a:r>
              <a:rPr lang="en-US" sz="2000" b="1" i="1" dirty="0">
                <a:solidFill>
                  <a:srgbClr val="00B0F0"/>
                </a:solidFill>
              </a:rPr>
              <a:t>policy</a:t>
            </a:r>
            <a:r>
              <a:rPr lang="en-US" sz="2000" b="1" i="1" dirty="0"/>
              <a:t> </a:t>
            </a:r>
            <a:r>
              <a:rPr lang="en-US" sz="2000" b="1" i="1" dirty="0" smtClean="0"/>
              <a:t>development</a:t>
            </a:r>
          </a:p>
          <a:p>
            <a:pPr algn="ctr" defTabSz="914400"/>
            <a:endParaRPr lang="en-US" sz="2000" b="1" dirty="0" smtClean="0">
              <a:solidFill>
                <a:schemeClr val="tx2"/>
              </a:solidFill>
            </a:endParaRPr>
          </a:p>
          <a:p>
            <a:pPr algn="ctr" defTabSz="914400"/>
            <a:endParaRPr lang="en-US" sz="2000" b="1" dirty="0" smtClean="0">
              <a:solidFill>
                <a:schemeClr val="tx2"/>
              </a:solidFill>
            </a:endParaRPr>
          </a:p>
          <a:p>
            <a:pPr algn="ctr" defTabSz="914400"/>
            <a:endParaRPr lang="en-US" sz="2000" b="1" dirty="0">
              <a:solidFill>
                <a:schemeClr val="tx2"/>
              </a:solidFill>
            </a:endParaRPr>
          </a:p>
          <a:p>
            <a:pPr algn="ctr" defTabSz="914400"/>
            <a:endParaRPr lang="en-US" sz="2000" b="1" dirty="0" smtClean="0">
              <a:solidFill>
                <a:schemeClr val="tx2"/>
              </a:solidFill>
            </a:endParaRPr>
          </a:p>
          <a:p>
            <a:pPr algn="ctr" defTabSz="914400"/>
            <a:endParaRPr lang="en-US" sz="2000" b="1" dirty="0">
              <a:solidFill>
                <a:schemeClr val="tx2"/>
              </a:solidFill>
            </a:endParaRPr>
          </a:p>
          <a:p>
            <a:pPr algn="ctr" defTabSz="914400"/>
            <a:r>
              <a:rPr lang="en-US" sz="2000" b="1" i="1" dirty="0" smtClean="0"/>
              <a:t>Focus on </a:t>
            </a:r>
            <a:r>
              <a:rPr lang="en-US" sz="2000" b="1" i="1" dirty="0" smtClean="0">
                <a:solidFill>
                  <a:srgbClr val="00B0F0"/>
                </a:solidFill>
              </a:rPr>
              <a:t>community </a:t>
            </a:r>
            <a:r>
              <a:rPr lang="en-US" sz="2000" b="1" i="1" dirty="0"/>
              <a:t>control </a:t>
            </a:r>
          </a:p>
        </p:txBody>
      </p:sp>
    </p:spTree>
    <p:extLst>
      <p:ext uri="{BB962C8B-B14F-4D97-AF65-F5344CB8AC3E}">
        <p14:creationId xmlns:p14="http://schemas.microsoft.com/office/powerpoint/2010/main" val="2134545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160339"/>
            <a:ext cx="10883900" cy="1012825"/>
          </a:xfrm>
        </p:spPr>
        <p:txBody>
          <a:bodyPr>
            <a:normAutofit/>
          </a:bodyPr>
          <a:lstStyle/>
          <a:p>
            <a:r>
              <a:rPr lang="en-US" sz="2400" b="1" dirty="0">
                <a:solidFill>
                  <a:schemeClr val="tx1"/>
                </a:solidFill>
              </a:rPr>
              <a:t>How are </a:t>
            </a:r>
            <a:r>
              <a:rPr lang="en-US" sz="2400" b="1" dirty="0" smtClean="0">
                <a:solidFill>
                  <a:schemeClr val="tx1"/>
                </a:solidFill>
              </a:rPr>
              <a:t>Environmental </a:t>
            </a:r>
            <a:r>
              <a:rPr lang="en-US" sz="2400" b="1" dirty="0">
                <a:solidFill>
                  <a:schemeClr val="tx1"/>
                </a:solidFill>
              </a:rPr>
              <a:t>S</a:t>
            </a:r>
            <a:r>
              <a:rPr lang="en-US" sz="2400" b="1" dirty="0" smtClean="0">
                <a:solidFill>
                  <a:schemeClr val="tx1"/>
                </a:solidFill>
              </a:rPr>
              <a:t>trategies </a:t>
            </a:r>
            <a:r>
              <a:rPr lang="en-US" sz="2400" b="1" dirty="0">
                <a:solidFill>
                  <a:schemeClr val="tx1"/>
                </a:solidFill>
              </a:rPr>
              <a:t>D</a:t>
            </a:r>
            <a:r>
              <a:rPr lang="en-US" sz="2400" b="1" dirty="0" smtClean="0">
                <a:solidFill>
                  <a:schemeClr val="tx1"/>
                </a:solidFill>
              </a:rPr>
              <a:t>istinct </a:t>
            </a:r>
            <a:r>
              <a:rPr lang="en-US" sz="2400" b="1" dirty="0">
                <a:solidFill>
                  <a:schemeClr val="tx1"/>
                </a:solidFill>
              </a:rPr>
              <a:t>from </a:t>
            </a:r>
            <a:r>
              <a:rPr lang="en-US" sz="2400" b="1" dirty="0" smtClean="0">
                <a:solidFill>
                  <a:schemeClr val="tx1"/>
                </a:solidFill>
              </a:rPr>
              <a:t>Other </a:t>
            </a:r>
            <a:r>
              <a:rPr lang="en-US" sz="2400" b="1" dirty="0">
                <a:solidFill>
                  <a:schemeClr val="tx1"/>
                </a:solidFill>
              </a:rPr>
              <a:t>P</a:t>
            </a:r>
            <a:r>
              <a:rPr lang="en-US" sz="2400" b="1" dirty="0" smtClean="0">
                <a:solidFill>
                  <a:schemeClr val="tx1"/>
                </a:solidFill>
              </a:rPr>
              <a:t>revention Strategies</a:t>
            </a:r>
            <a:r>
              <a:rPr lang="en-US" sz="2400" b="1" dirty="0">
                <a:solidFill>
                  <a:schemeClr val="tx1"/>
                </a:solidFill>
              </a:rPr>
              <a:t>?</a:t>
            </a:r>
          </a:p>
        </p:txBody>
      </p:sp>
      <p:sp>
        <p:nvSpPr>
          <p:cNvPr id="3" name="Content Placeholder 2"/>
          <p:cNvSpPr>
            <a:spLocks noGrp="1"/>
          </p:cNvSpPr>
          <p:nvPr>
            <p:ph idx="1"/>
          </p:nvPr>
        </p:nvSpPr>
        <p:spPr>
          <a:xfrm>
            <a:off x="762000" y="1663700"/>
            <a:ext cx="10795000" cy="4813300"/>
          </a:xfrm>
        </p:spPr>
        <p:txBody>
          <a:bodyPr>
            <a:normAutofit lnSpcReduction="10000"/>
          </a:bodyPr>
          <a:lstStyle/>
          <a:p>
            <a:r>
              <a:rPr lang="en-US" sz="3200" b="1" dirty="0">
                <a:solidFill>
                  <a:schemeClr val="tx1"/>
                </a:solidFill>
              </a:rPr>
              <a:t>Often aimed directly at </a:t>
            </a:r>
            <a:r>
              <a:rPr lang="en-US" sz="3200" b="1" u="sng" dirty="0">
                <a:solidFill>
                  <a:schemeClr val="tx1"/>
                </a:solidFill>
              </a:rPr>
              <a:t>gatekeepers</a:t>
            </a:r>
            <a:r>
              <a:rPr lang="en-US" sz="3200" b="1" dirty="0">
                <a:solidFill>
                  <a:schemeClr val="tx1"/>
                </a:solidFill>
              </a:rPr>
              <a:t> of </a:t>
            </a:r>
            <a:r>
              <a:rPr lang="en-US" sz="3200" b="1" dirty="0" smtClean="0">
                <a:solidFill>
                  <a:schemeClr val="tx1"/>
                </a:solidFill>
              </a:rPr>
              <a:t>environments                                  </a:t>
            </a:r>
            <a:r>
              <a:rPr lang="en-US" sz="3200" b="1" dirty="0">
                <a:solidFill>
                  <a:schemeClr val="tx1"/>
                </a:solidFill>
              </a:rPr>
              <a:t>(think availability and access), rather than individual users (or potential users).  </a:t>
            </a:r>
          </a:p>
          <a:p>
            <a:endParaRPr lang="en-US" sz="3200" dirty="0" smtClean="0">
              <a:solidFill>
                <a:schemeClr val="tx1"/>
              </a:solidFill>
            </a:endParaRPr>
          </a:p>
          <a:p>
            <a:r>
              <a:rPr lang="en-US" sz="3200" b="1" dirty="0" smtClean="0">
                <a:solidFill>
                  <a:schemeClr val="tx1"/>
                </a:solidFill>
              </a:rPr>
              <a:t>Often </a:t>
            </a:r>
            <a:r>
              <a:rPr lang="en-US" sz="3200" b="1" dirty="0">
                <a:solidFill>
                  <a:schemeClr val="tx1"/>
                </a:solidFill>
              </a:rPr>
              <a:t>involve laws, policies, and regulations, along with enforcement and media.</a:t>
            </a:r>
          </a:p>
          <a:p>
            <a:endParaRPr lang="en-US" sz="3200" dirty="0" smtClean="0">
              <a:solidFill>
                <a:schemeClr val="tx1"/>
              </a:solidFill>
            </a:endParaRPr>
          </a:p>
          <a:p>
            <a:r>
              <a:rPr lang="en-US" sz="3200" b="1" dirty="0" smtClean="0">
                <a:solidFill>
                  <a:schemeClr val="tx1"/>
                </a:solidFill>
              </a:rPr>
              <a:t>Often </a:t>
            </a:r>
            <a:r>
              <a:rPr lang="en-US" sz="3200" b="1" dirty="0">
                <a:solidFill>
                  <a:schemeClr val="tx1"/>
                </a:solidFill>
              </a:rPr>
              <a:t>have consequences associated with non-compliance. </a:t>
            </a:r>
          </a:p>
        </p:txBody>
      </p:sp>
      <p:sp>
        <p:nvSpPr>
          <p:cNvPr id="4" name="Slide Number Placeholder 3"/>
          <p:cNvSpPr>
            <a:spLocks noGrp="1"/>
          </p:cNvSpPr>
          <p:nvPr>
            <p:ph type="sldNum" sz="quarter" idx="12"/>
          </p:nvPr>
        </p:nvSpPr>
        <p:spPr/>
        <p:txBody>
          <a:bodyPr/>
          <a:lstStyle/>
          <a:p>
            <a:fld id="{C0051610-E9BF-44E7-8BD3-193A23E4AC7D}" type="slidenum">
              <a:rPr lang="en-US" altLang="en-US" smtClean="0"/>
              <a:pPr/>
              <a:t>13</a:t>
            </a:fld>
            <a:endParaRPr lang="en-US" altLang="en-US"/>
          </a:p>
        </p:txBody>
      </p:sp>
    </p:spTree>
    <p:extLst>
      <p:ext uri="{BB962C8B-B14F-4D97-AF65-F5344CB8AC3E}">
        <p14:creationId xmlns:p14="http://schemas.microsoft.com/office/powerpoint/2010/main" val="922500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203200"/>
            <a:ext cx="10353762" cy="6489699"/>
          </a:xfrm>
        </p:spPr>
        <p:txBody>
          <a:bodyPr>
            <a:normAutofit fontScale="85000" lnSpcReduction="10000"/>
          </a:bodyPr>
          <a:lstStyle/>
          <a:p>
            <a:pPr marL="36900" indent="0" algn="ctr">
              <a:buNone/>
              <a:defRPr/>
            </a:pPr>
            <a:r>
              <a:rPr lang="en-US" sz="3200" b="1" u="sng" dirty="0">
                <a:solidFill>
                  <a:schemeClr val="tx1"/>
                </a:solidFill>
                <a:latin typeface="Copperplate Gothic Bold" pitchFamily="34" charset="0"/>
              </a:rPr>
              <a:t>Environmental  Prevention Strategies</a:t>
            </a:r>
          </a:p>
          <a:p>
            <a:pPr marL="36900" indent="0" algn="ctr">
              <a:buNone/>
              <a:defRPr/>
            </a:pPr>
            <a:r>
              <a:rPr lang="en-US" sz="3300" b="1" dirty="0">
                <a:solidFill>
                  <a:schemeClr val="tx1"/>
                </a:solidFill>
              </a:rPr>
              <a:t>Evidence of Effectiveness</a:t>
            </a:r>
          </a:p>
          <a:p>
            <a:pPr algn="ctr">
              <a:defRPr/>
            </a:pPr>
            <a:endParaRPr lang="en-US" sz="2400" b="1" dirty="0">
              <a:solidFill>
                <a:srgbClr val="C00000"/>
              </a:solidFill>
            </a:endParaRPr>
          </a:p>
          <a:p>
            <a:pPr algn="ctr">
              <a:defRPr/>
            </a:pPr>
            <a:r>
              <a:rPr lang="en-US" sz="2600" b="1" dirty="0">
                <a:solidFill>
                  <a:schemeClr val="tx1"/>
                </a:solidFill>
              </a:rPr>
              <a:t>They are based on the fact behavior is powerfully shaped by the environment </a:t>
            </a:r>
          </a:p>
          <a:p>
            <a:pPr algn="ctr">
              <a:defRPr/>
            </a:pPr>
            <a:endParaRPr lang="en-US" sz="2600" b="1" dirty="0">
              <a:solidFill>
                <a:schemeClr val="tx1"/>
              </a:solidFill>
            </a:endParaRPr>
          </a:p>
          <a:p>
            <a:pPr algn="ctr">
              <a:defRPr/>
            </a:pPr>
            <a:endParaRPr lang="en-US" sz="2600" b="1" dirty="0">
              <a:solidFill>
                <a:schemeClr val="tx1"/>
              </a:solidFill>
            </a:endParaRPr>
          </a:p>
          <a:p>
            <a:pPr algn="ctr">
              <a:defRPr/>
            </a:pPr>
            <a:r>
              <a:rPr lang="en-US" sz="2600" b="1" dirty="0">
                <a:solidFill>
                  <a:schemeClr val="tx1"/>
                </a:solidFill>
              </a:rPr>
              <a:t>They are designed to change the physical, legal, economic and social processes of communities in ways that are associated with substance abuse</a:t>
            </a:r>
          </a:p>
          <a:p>
            <a:pPr algn="ctr">
              <a:defRPr/>
            </a:pPr>
            <a:endParaRPr lang="en-US" sz="2600" b="1" dirty="0">
              <a:solidFill>
                <a:schemeClr val="tx1"/>
              </a:solidFill>
            </a:endParaRPr>
          </a:p>
          <a:p>
            <a:pPr algn="ctr">
              <a:defRPr/>
            </a:pPr>
            <a:endParaRPr lang="en-US" sz="2600" b="1" dirty="0">
              <a:solidFill>
                <a:schemeClr val="tx1"/>
              </a:solidFill>
            </a:endParaRPr>
          </a:p>
          <a:p>
            <a:pPr algn="ctr">
              <a:defRPr/>
            </a:pPr>
            <a:r>
              <a:rPr lang="en-US" sz="2600" b="1" dirty="0">
                <a:solidFill>
                  <a:schemeClr val="tx1"/>
                </a:solidFill>
              </a:rPr>
              <a:t>They use public policies (laws, rules, regulations) </a:t>
            </a:r>
          </a:p>
          <a:p>
            <a:pPr marL="36900" indent="0" algn="ctr">
              <a:buNone/>
              <a:defRPr/>
            </a:pPr>
            <a:r>
              <a:rPr lang="en-US" sz="2600" b="1" dirty="0">
                <a:solidFill>
                  <a:schemeClr val="tx1"/>
                </a:solidFill>
              </a:rPr>
              <a:t>and community – level interventions that can affect whole populations</a:t>
            </a:r>
          </a:p>
          <a:p>
            <a:pPr algn="ctr">
              <a:defRPr/>
            </a:pPr>
            <a:endParaRPr lang="en-US" b="1" dirty="0">
              <a:solidFill>
                <a:schemeClr val="tx1"/>
              </a:solidFill>
            </a:endParaRPr>
          </a:p>
          <a:p>
            <a:pPr algn="ctr">
              <a:defRPr/>
            </a:pPr>
            <a:endParaRPr lang="en-US" b="1" dirty="0">
              <a:solidFill>
                <a:schemeClr val="tx1"/>
              </a:solidFill>
            </a:endParaRPr>
          </a:p>
          <a:p>
            <a:pPr algn="ctr">
              <a:defRPr/>
            </a:pPr>
            <a:r>
              <a:rPr lang="en-US" b="1" dirty="0">
                <a:solidFill>
                  <a:schemeClr val="tx1"/>
                </a:solidFill>
              </a:rPr>
              <a:t>THEY ARE COMMUNITY-BASED AND COMMUNITY DRIVEN</a:t>
            </a:r>
          </a:p>
          <a:p>
            <a:endParaRPr lang="en-US" dirty="0"/>
          </a:p>
        </p:txBody>
      </p:sp>
    </p:spTree>
    <p:extLst>
      <p:ext uri="{BB962C8B-B14F-4D97-AF65-F5344CB8AC3E}">
        <p14:creationId xmlns:p14="http://schemas.microsoft.com/office/powerpoint/2010/main" val="1681559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571500"/>
            <a:ext cx="10353762" cy="5880099"/>
          </a:xfrm>
        </p:spPr>
        <p:txBody>
          <a:bodyPr>
            <a:normAutofit/>
          </a:bodyPr>
          <a:lstStyle/>
          <a:p>
            <a:pPr marL="36900" lvl="0" indent="0">
              <a:buNone/>
            </a:pPr>
            <a:r>
              <a:rPr lang="en-US" sz="3200" b="1" i="1" dirty="0">
                <a:solidFill>
                  <a:schemeClr val="tx1"/>
                </a:solidFill>
              </a:rPr>
              <a:t>The most effective environmental prevention strategies employ a three-pronged approach:</a:t>
            </a:r>
          </a:p>
          <a:p>
            <a:pPr lvl="0"/>
            <a:endParaRPr lang="en-US" sz="3200" i="1" dirty="0">
              <a:solidFill>
                <a:schemeClr val="tx1"/>
              </a:solidFill>
            </a:endParaRPr>
          </a:p>
          <a:p>
            <a:pPr lvl="0"/>
            <a:r>
              <a:rPr lang="en-US" sz="3200" i="1" dirty="0">
                <a:solidFill>
                  <a:schemeClr val="tx1"/>
                </a:solidFill>
              </a:rPr>
              <a:t>	1.The enacting or improving of laws, 	regulations and policies,</a:t>
            </a:r>
          </a:p>
          <a:p>
            <a:pPr lvl="0"/>
            <a:r>
              <a:rPr lang="en-US" sz="3200" i="1" dirty="0">
                <a:solidFill>
                  <a:schemeClr val="tx1"/>
                </a:solidFill>
              </a:rPr>
              <a:t>	2.Enhancing enforcement of the law, 	regulation or policy, and</a:t>
            </a:r>
          </a:p>
          <a:p>
            <a:pPr lvl="0"/>
            <a:r>
              <a:rPr lang="en-US" sz="3200" i="1" dirty="0">
                <a:solidFill>
                  <a:schemeClr val="tx1"/>
                </a:solidFill>
              </a:rPr>
              <a:t>	3.The use of the media to raise community 	awareness and support for the policy and 	enforcement activities.</a:t>
            </a:r>
            <a:endParaRPr lang="en-US" sz="3200" dirty="0">
              <a:solidFill>
                <a:schemeClr val="tx1"/>
              </a:solidFill>
            </a:endParaRPr>
          </a:p>
          <a:p>
            <a:pPr lvl="0"/>
            <a:endParaRPr lang="en-US" sz="3200" dirty="0">
              <a:solidFill>
                <a:schemeClr val="tx1"/>
              </a:solidFill>
            </a:endParaRPr>
          </a:p>
          <a:p>
            <a:pPr marL="285750" lvl="0" indent="-285750" algn="r">
              <a:buFontTx/>
              <a:buChar char="-"/>
            </a:pPr>
            <a:r>
              <a:rPr lang="en-US" dirty="0">
                <a:solidFill>
                  <a:schemeClr val="tx1"/>
                </a:solidFill>
              </a:rPr>
              <a:t>Offices of Alcoholism &amp; Substance Abuse Services (OASAS)</a:t>
            </a:r>
            <a:endParaRPr lang="en-US" i="1"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235938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444500"/>
            <a:ext cx="10353762" cy="5968999"/>
          </a:xfrm>
        </p:spPr>
        <p:txBody>
          <a:bodyPr>
            <a:normAutofit/>
          </a:bodyPr>
          <a:lstStyle/>
          <a:p>
            <a:pPr lvl="0"/>
            <a:endParaRPr lang="en-US" sz="4000" i="1" dirty="0" smtClean="0">
              <a:solidFill>
                <a:schemeClr val="tx1"/>
              </a:solidFill>
            </a:endParaRPr>
          </a:p>
          <a:p>
            <a:pPr lvl="0"/>
            <a:r>
              <a:rPr lang="en-US" sz="4000" i="1" dirty="0" smtClean="0">
                <a:solidFill>
                  <a:schemeClr val="tx1"/>
                </a:solidFill>
              </a:rPr>
              <a:t>Environmental </a:t>
            </a:r>
            <a:r>
              <a:rPr lang="en-US" sz="4000" i="1" dirty="0">
                <a:solidFill>
                  <a:schemeClr val="tx1"/>
                </a:solidFill>
              </a:rPr>
              <a:t>strategies incorporate prevention efforts aimed at changing or influencing community conditions, standards, institutions, structures, systems and policies.</a:t>
            </a:r>
            <a:r>
              <a:rPr lang="en-US" dirty="0">
                <a:solidFill>
                  <a:schemeClr val="tx1"/>
                </a:solidFill>
              </a:rPr>
              <a:t> </a:t>
            </a: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marL="285750" lvl="0" indent="-285750" algn="r">
              <a:buFontTx/>
              <a:buChar char="-"/>
            </a:pPr>
            <a:r>
              <a:rPr lang="en-US" dirty="0" smtClean="0">
                <a:solidFill>
                  <a:schemeClr val="tx1"/>
                </a:solidFill>
              </a:rPr>
              <a:t>                “</a:t>
            </a:r>
            <a:r>
              <a:rPr lang="en-US" dirty="0">
                <a:solidFill>
                  <a:schemeClr val="tx1"/>
                </a:solidFill>
              </a:rPr>
              <a:t>The Coalition Impact: Environmental Prevention Strategies” </a:t>
            </a:r>
          </a:p>
          <a:p>
            <a:pPr lvl="0" algn="r"/>
            <a:r>
              <a:rPr lang="en-US" i="1" dirty="0">
                <a:solidFill>
                  <a:schemeClr val="tx1"/>
                </a:solidFill>
              </a:rPr>
              <a:t>Community Anti-Drug Coalitions </a:t>
            </a:r>
            <a:r>
              <a:rPr lang="en-US" i="1" dirty="0" smtClean="0">
                <a:solidFill>
                  <a:schemeClr val="tx1"/>
                </a:solidFill>
              </a:rPr>
              <a:t>of </a:t>
            </a:r>
            <a:r>
              <a:rPr lang="en-US" i="1" dirty="0">
                <a:solidFill>
                  <a:schemeClr val="tx1"/>
                </a:solidFill>
              </a:rPr>
              <a:t>America (CADCA</a:t>
            </a:r>
            <a:endParaRPr lang="en-US" dirty="0">
              <a:solidFill>
                <a:schemeClr val="tx1"/>
              </a:solidFill>
            </a:endParaRPr>
          </a:p>
        </p:txBody>
      </p:sp>
    </p:spTree>
    <p:extLst>
      <p:ext uri="{BB962C8B-B14F-4D97-AF65-F5344CB8AC3E}">
        <p14:creationId xmlns:p14="http://schemas.microsoft.com/office/powerpoint/2010/main" val="510899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635000"/>
            <a:ext cx="10353762" cy="5854699"/>
          </a:xfrm>
        </p:spPr>
        <p:txBody>
          <a:bodyPr>
            <a:normAutofit fontScale="92500" lnSpcReduction="20000"/>
          </a:bodyPr>
          <a:lstStyle/>
          <a:p>
            <a:pPr algn="ctr">
              <a:buNone/>
            </a:pPr>
            <a:endParaRPr lang="en-US" sz="4400" dirty="0" smtClean="0">
              <a:solidFill>
                <a:schemeClr val="tx1"/>
              </a:solidFill>
            </a:endParaRPr>
          </a:p>
          <a:p>
            <a:pPr algn="ctr">
              <a:buNone/>
            </a:pPr>
            <a:r>
              <a:rPr lang="en-US" sz="4400" dirty="0" smtClean="0">
                <a:solidFill>
                  <a:schemeClr val="tx1"/>
                </a:solidFill>
              </a:rPr>
              <a:t>Your </a:t>
            </a:r>
            <a:r>
              <a:rPr lang="en-US" sz="4400" dirty="0">
                <a:solidFill>
                  <a:schemeClr val="tx1"/>
                </a:solidFill>
              </a:rPr>
              <a:t>community is</a:t>
            </a:r>
          </a:p>
          <a:p>
            <a:pPr algn="ctr">
              <a:buNone/>
            </a:pPr>
            <a:r>
              <a:rPr lang="en-US" sz="4400" dirty="0">
                <a:solidFill>
                  <a:schemeClr val="tx1"/>
                </a:solidFill>
              </a:rPr>
              <a:t> perfectly engineered to get the</a:t>
            </a:r>
          </a:p>
          <a:p>
            <a:pPr algn="ctr">
              <a:buNone/>
            </a:pPr>
            <a:r>
              <a:rPr lang="en-US" sz="4400" dirty="0">
                <a:solidFill>
                  <a:schemeClr val="tx1"/>
                </a:solidFill>
              </a:rPr>
              <a:t> results you are </a:t>
            </a:r>
          </a:p>
          <a:p>
            <a:pPr algn="ctr">
              <a:buNone/>
            </a:pPr>
            <a:r>
              <a:rPr lang="en-US" sz="4400" dirty="0">
                <a:solidFill>
                  <a:schemeClr val="tx1"/>
                </a:solidFill>
              </a:rPr>
              <a:t>currently getting.</a:t>
            </a:r>
          </a:p>
          <a:p>
            <a:pPr>
              <a:buNone/>
            </a:pPr>
            <a:endParaRPr lang="en-US" sz="2800" dirty="0">
              <a:solidFill>
                <a:schemeClr val="tx1"/>
              </a:solidFill>
            </a:endParaRPr>
          </a:p>
          <a:p>
            <a:pPr>
              <a:buNone/>
            </a:pPr>
            <a:r>
              <a:rPr lang="en-US" sz="2800" dirty="0">
                <a:solidFill>
                  <a:schemeClr val="tx1"/>
                </a:solidFill>
              </a:rPr>
              <a:t>                   </a:t>
            </a:r>
          </a:p>
          <a:p>
            <a:pPr>
              <a:buNone/>
            </a:pPr>
            <a:r>
              <a:rPr lang="en-US" sz="2800" dirty="0">
                <a:solidFill>
                  <a:schemeClr val="tx1"/>
                </a:solidFill>
              </a:rPr>
              <a:t>				</a:t>
            </a:r>
          </a:p>
          <a:p>
            <a:pPr>
              <a:buNone/>
            </a:pPr>
            <a:r>
              <a:rPr lang="en-US" sz="2800" dirty="0">
                <a:solidFill>
                  <a:schemeClr val="tx1"/>
                </a:solidFill>
              </a:rPr>
              <a:t>					</a:t>
            </a:r>
            <a:r>
              <a:rPr lang="en-US" sz="2800" dirty="0" smtClean="0">
                <a:solidFill>
                  <a:schemeClr val="tx1"/>
                </a:solidFill>
              </a:rPr>
              <a:t>                                           </a:t>
            </a:r>
            <a:r>
              <a:rPr lang="en-US" dirty="0" smtClean="0">
                <a:solidFill>
                  <a:schemeClr val="tx1"/>
                </a:solidFill>
              </a:rPr>
              <a:t> </a:t>
            </a:r>
            <a:r>
              <a:rPr lang="en-US" dirty="0">
                <a:solidFill>
                  <a:schemeClr val="tx1"/>
                </a:solidFill>
              </a:rPr>
              <a:t>- </a:t>
            </a:r>
            <a:r>
              <a:rPr lang="en-US" i="1" dirty="0">
                <a:solidFill>
                  <a:schemeClr val="tx1"/>
                </a:solidFill>
              </a:rPr>
              <a:t>Community Anti-Drug Coalitions</a:t>
            </a:r>
          </a:p>
          <a:p>
            <a:pPr>
              <a:buNone/>
            </a:pPr>
            <a:r>
              <a:rPr lang="en-US" i="1" dirty="0">
                <a:solidFill>
                  <a:schemeClr val="tx1"/>
                </a:solidFill>
              </a:rPr>
              <a:t>                                                                                                of America (CADCA)</a:t>
            </a:r>
          </a:p>
          <a:p>
            <a:endParaRPr lang="en-US" dirty="0">
              <a:solidFill>
                <a:schemeClr val="tx1"/>
              </a:solidFill>
            </a:endParaRPr>
          </a:p>
        </p:txBody>
      </p:sp>
    </p:spTree>
    <p:extLst>
      <p:ext uri="{BB962C8B-B14F-4D97-AF65-F5344CB8AC3E}">
        <p14:creationId xmlns:p14="http://schemas.microsoft.com/office/powerpoint/2010/main" val="32538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160339"/>
            <a:ext cx="10668000" cy="1012825"/>
          </a:xfrm>
        </p:spPr>
        <p:txBody>
          <a:bodyPr>
            <a:normAutofit/>
          </a:bodyPr>
          <a:lstStyle/>
          <a:p>
            <a:r>
              <a:rPr lang="en-US" sz="2400" b="1" dirty="0">
                <a:solidFill>
                  <a:schemeClr val="tx1"/>
                </a:solidFill>
              </a:rPr>
              <a:t>Examples of </a:t>
            </a:r>
            <a:r>
              <a:rPr lang="en-US" sz="2400" b="1" dirty="0" smtClean="0">
                <a:solidFill>
                  <a:schemeClr val="tx1"/>
                </a:solidFill>
              </a:rPr>
              <a:t>Environmental Strategies (Policies </a:t>
            </a:r>
            <a:r>
              <a:rPr lang="en-US" sz="2400" b="1" dirty="0">
                <a:solidFill>
                  <a:schemeClr val="tx1"/>
                </a:solidFill>
              </a:rPr>
              <a:t>and </a:t>
            </a:r>
            <a:r>
              <a:rPr lang="en-US" sz="2400" b="1" dirty="0" smtClean="0">
                <a:solidFill>
                  <a:schemeClr val="tx1"/>
                </a:solidFill>
              </a:rPr>
              <a:t>Enforcement</a:t>
            </a:r>
            <a:r>
              <a:rPr lang="en-US" sz="2400" b="1" dirty="0">
                <a:solidFill>
                  <a:schemeClr val="tx1"/>
                </a:solidFill>
              </a:rPr>
              <a:t>)</a:t>
            </a:r>
          </a:p>
        </p:txBody>
      </p:sp>
      <p:sp>
        <p:nvSpPr>
          <p:cNvPr id="3" name="Content Placeholder 2"/>
          <p:cNvSpPr>
            <a:spLocks noGrp="1"/>
          </p:cNvSpPr>
          <p:nvPr>
            <p:ph idx="1"/>
          </p:nvPr>
        </p:nvSpPr>
        <p:spPr>
          <a:xfrm>
            <a:off x="800100" y="1390110"/>
            <a:ext cx="10541000" cy="5292436"/>
          </a:xfrm>
        </p:spPr>
        <p:txBody>
          <a:bodyPr>
            <a:normAutofit fontScale="92500" lnSpcReduction="10000"/>
          </a:bodyPr>
          <a:lstStyle/>
          <a:p>
            <a:pPr marL="0" indent="0">
              <a:buNone/>
            </a:pPr>
            <a:r>
              <a:rPr lang="en-US" sz="3200" b="1" u="sng" dirty="0" smtClean="0">
                <a:solidFill>
                  <a:schemeClr val="tx1"/>
                </a:solidFill>
              </a:rPr>
              <a:t>Driving Under the Influence</a:t>
            </a:r>
            <a:endParaRPr lang="en-US" sz="3200" b="1" u="sng" dirty="0">
              <a:solidFill>
                <a:schemeClr val="tx1"/>
              </a:solidFill>
            </a:endParaRPr>
          </a:p>
          <a:p>
            <a:r>
              <a:rPr lang="en-US" sz="3200" dirty="0">
                <a:solidFill>
                  <a:schemeClr val="tx1"/>
                </a:solidFill>
              </a:rPr>
              <a:t>Lower BACs, including zero tolerance for minors </a:t>
            </a:r>
          </a:p>
          <a:p>
            <a:r>
              <a:rPr lang="en-US" sz="3200" dirty="0">
                <a:solidFill>
                  <a:schemeClr val="tx1"/>
                </a:solidFill>
              </a:rPr>
              <a:t>High visibility sobriety checkpoints</a:t>
            </a:r>
          </a:p>
          <a:p>
            <a:pPr marL="0" indent="0">
              <a:buNone/>
            </a:pPr>
            <a:endParaRPr lang="en-US" sz="2400" u="sng" dirty="0" smtClean="0">
              <a:solidFill>
                <a:schemeClr val="tx1"/>
              </a:solidFill>
            </a:endParaRPr>
          </a:p>
          <a:p>
            <a:pPr marL="0" indent="0">
              <a:buNone/>
            </a:pPr>
            <a:r>
              <a:rPr lang="en-US" sz="3200" b="1" u="sng" dirty="0" smtClean="0">
                <a:solidFill>
                  <a:schemeClr val="tx1"/>
                </a:solidFill>
              </a:rPr>
              <a:t>Social </a:t>
            </a:r>
            <a:r>
              <a:rPr lang="en-US" sz="3200" b="1" u="sng" dirty="0">
                <a:solidFill>
                  <a:schemeClr val="tx1"/>
                </a:solidFill>
              </a:rPr>
              <a:t>Availability</a:t>
            </a:r>
          </a:p>
          <a:p>
            <a:r>
              <a:rPr lang="en-US" sz="3200" dirty="0">
                <a:solidFill>
                  <a:schemeClr val="tx1"/>
                </a:solidFill>
              </a:rPr>
              <a:t>Underage drinking party dispersal </a:t>
            </a:r>
          </a:p>
          <a:p>
            <a:r>
              <a:rPr lang="en-US" sz="3200" dirty="0">
                <a:solidFill>
                  <a:schemeClr val="tx1"/>
                </a:solidFill>
              </a:rPr>
              <a:t>Social host ordinance </a:t>
            </a:r>
          </a:p>
          <a:p>
            <a:r>
              <a:rPr lang="en-US" sz="3200" dirty="0">
                <a:solidFill>
                  <a:schemeClr val="tx1"/>
                </a:solidFill>
              </a:rPr>
              <a:t>Party patrols </a:t>
            </a:r>
            <a:endParaRPr lang="en-US" sz="3200" b="1" dirty="0">
              <a:solidFill>
                <a:schemeClr val="tx1"/>
              </a:solidFill>
            </a:endParaRPr>
          </a:p>
          <a:p>
            <a:r>
              <a:rPr lang="en-US" sz="3200" dirty="0">
                <a:solidFill>
                  <a:schemeClr val="tx1"/>
                </a:solidFill>
              </a:rPr>
              <a:t>Shoulder taps </a:t>
            </a:r>
            <a:endParaRPr lang="en-US" sz="3200" b="1" dirty="0">
              <a:solidFill>
                <a:schemeClr val="tx1"/>
              </a:solidFill>
            </a:endParaRPr>
          </a:p>
          <a:p>
            <a:pPr marL="36900" indent="0">
              <a:buNone/>
            </a:pPr>
            <a:endParaRPr lang="en-US" sz="2400" dirty="0"/>
          </a:p>
        </p:txBody>
      </p:sp>
      <p:sp>
        <p:nvSpPr>
          <p:cNvPr id="4" name="Slide Number Placeholder 3"/>
          <p:cNvSpPr>
            <a:spLocks noGrp="1"/>
          </p:cNvSpPr>
          <p:nvPr>
            <p:ph type="sldNum" sz="quarter" idx="12"/>
          </p:nvPr>
        </p:nvSpPr>
        <p:spPr/>
        <p:txBody>
          <a:bodyPr/>
          <a:lstStyle/>
          <a:p>
            <a:fld id="{C0051610-E9BF-44E7-8BD3-193A23E4AC7D}" type="slidenum">
              <a:rPr lang="en-US" altLang="en-US" smtClean="0"/>
              <a:pPr/>
              <a:t>18</a:t>
            </a:fld>
            <a:endParaRPr lang="en-US" altLang="en-US"/>
          </a:p>
        </p:txBody>
      </p:sp>
    </p:spTree>
    <p:extLst>
      <p:ext uri="{BB962C8B-B14F-4D97-AF65-F5344CB8AC3E}">
        <p14:creationId xmlns:p14="http://schemas.microsoft.com/office/powerpoint/2010/main" val="1069831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04800"/>
            <a:ext cx="10353762" cy="1016000"/>
          </a:xfrm>
        </p:spPr>
        <p:txBody>
          <a:bodyPr>
            <a:normAutofit/>
          </a:bodyPr>
          <a:lstStyle/>
          <a:p>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Examples of </a:t>
            </a:r>
            <a:r>
              <a:rPr lang="en-US" sz="2400" b="1" dirty="0" smtClean="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Environmental </a:t>
            </a:r>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S</a:t>
            </a:r>
            <a:r>
              <a:rPr lang="en-US" sz="2400" b="1" dirty="0" smtClean="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trategies (Policies </a:t>
            </a:r>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and </a:t>
            </a:r>
            <a:r>
              <a:rPr lang="en-US" sz="2400" b="1" dirty="0" smtClean="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Enforcement</a:t>
            </a:r>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a:t>
            </a:r>
            <a:endParaRPr lang="en-US" sz="2400" b="1" dirty="0">
              <a:solidFill>
                <a:schemeClr val="tx1"/>
              </a:solidFill>
            </a:endParaRPr>
          </a:p>
        </p:txBody>
      </p:sp>
      <p:sp>
        <p:nvSpPr>
          <p:cNvPr id="3" name="Content Placeholder 2"/>
          <p:cNvSpPr>
            <a:spLocks noGrp="1"/>
          </p:cNvSpPr>
          <p:nvPr>
            <p:ph idx="1"/>
          </p:nvPr>
        </p:nvSpPr>
        <p:spPr>
          <a:xfrm>
            <a:off x="965199" y="1732449"/>
            <a:ext cx="10302357" cy="4490551"/>
          </a:xfrm>
        </p:spPr>
        <p:txBody>
          <a:bodyPr>
            <a:normAutofit fontScale="92500" lnSpcReduction="10000"/>
          </a:bodyPr>
          <a:lstStyle/>
          <a:p>
            <a:pPr marL="0" indent="0">
              <a:buNone/>
            </a:pPr>
            <a:r>
              <a:rPr lang="en-US" sz="3500" b="1" u="sng" dirty="0">
                <a:solidFill>
                  <a:schemeClr val="tx1"/>
                </a:solidFill>
              </a:rPr>
              <a:t>Retail Access</a:t>
            </a:r>
          </a:p>
          <a:p>
            <a:r>
              <a:rPr lang="en-US" sz="3500" dirty="0">
                <a:solidFill>
                  <a:schemeClr val="tx1"/>
                </a:solidFill>
              </a:rPr>
              <a:t>Minimum drinking age</a:t>
            </a:r>
          </a:p>
          <a:p>
            <a:r>
              <a:rPr lang="en-US" sz="3500" dirty="0">
                <a:solidFill>
                  <a:schemeClr val="tx1"/>
                </a:solidFill>
              </a:rPr>
              <a:t>Hours/days of sales</a:t>
            </a:r>
          </a:p>
          <a:p>
            <a:r>
              <a:rPr lang="en-US" sz="3500" dirty="0">
                <a:solidFill>
                  <a:schemeClr val="tx1"/>
                </a:solidFill>
              </a:rPr>
              <a:t>Density of outlets</a:t>
            </a:r>
          </a:p>
          <a:p>
            <a:r>
              <a:rPr lang="en-US" sz="3500" dirty="0">
                <a:solidFill>
                  <a:schemeClr val="tx1"/>
                </a:solidFill>
              </a:rPr>
              <a:t>Responsible beverage server training</a:t>
            </a:r>
            <a:endParaRPr lang="en-US" sz="3500" b="1" dirty="0">
              <a:solidFill>
                <a:schemeClr val="tx1"/>
              </a:solidFill>
            </a:endParaRPr>
          </a:p>
          <a:p>
            <a:r>
              <a:rPr lang="en-US" sz="3500" dirty="0">
                <a:solidFill>
                  <a:schemeClr val="tx1"/>
                </a:solidFill>
              </a:rPr>
              <a:t>Liability for alcohol sales</a:t>
            </a:r>
          </a:p>
          <a:p>
            <a:r>
              <a:rPr lang="en-US" sz="3500" dirty="0">
                <a:solidFill>
                  <a:schemeClr val="tx1"/>
                </a:solidFill>
              </a:rPr>
              <a:t>Compliance checks/purchase attempts </a:t>
            </a:r>
            <a:endParaRPr lang="en-US" sz="3500" b="1" dirty="0">
              <a:solidFill>
                <a:schemeClr val="tx1"/>
              </a:solidFill>
            </a:endParaRPr>
          </a:p>
          <a:p>
            <a:endParaRPr lang="en-US" dirty="0"/>
          </a:p>
        </p:txBody>
      </p:sp>
    </p:spTree>
    <p:extLst>
      <p:ext uri="{BB962C8B-B14F-4D97-AF65-F5344CB8AC3E}">
        <p14:creationId xmlns:p14="http://schemas.microsoft.com/office/powerpoint/2010/main" val="1901438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Funding for Prevention Resource Centers is provided by the Office </a:t>
            </a:r>
            <a:r>
              <a:rPr lang="en-US" b="1" dirty="0" smtClean="0">
                <a:solidFill>
                  <a:schemeClr val="tx1"/>
                </a:solidFill>
              </a:rPr>
              <a:t>of </a:t>
            </a:r>
            <a:r>
              <a:rPr lang="en-US" b="1" dirty="0">
                <a:solidFill>
                  <a:schemeClr val="tx1"/>
                </a:solidFill>
              </a:rPr>
              <a:t>Alcoholism and Substance Abuse Services</a:t>
            </a:r>
          </a:p>
        </p:txBody>
      </p:sp>
      <p:pic>
        <p:nvPicPr>
          <p:cNvPr id="4" name="Content Placeholder 3"/>
          <p:cNvPicPr>
            <a:picLocks noGrp="1" noChangeAspect="1"/>
          </p:cNvPicPr>
          <p:nvPr>
            <p:ph idx="1"/>
          </p:nvPr>
        </p:nvPicPr>
        <p:blipFill>
          <a:blip r:embed="rId2"/>
          <a:stretch>
            <a:fillRect/>
          </a:stretch>
        </p:blipFill>
        <p:spPr>
          <a:xfrm>
            <a:off x="4343401" y="2527300"/>
            <a:ext cx="2997199" cy="3022600"/>
          </a:xfrm>
          <a:prstGeom prst="rect">
            <a:avLst/>
          </a:prstGeom>
        </p:spPr>
      </p:pic>
    </p:spTree>
    <p:extLst>
      <p:ext uri="{BB962C8B-B14F-4D97-AF65-F5344CB8AC3E}">
        <p14:creationId xmlns:p14="http://schemas.microsoft.com/office/powerpoint/2010/main" val="3979407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139700"/>
            <a:ext cx="10121900" cy="817561"/>
          </a:xfrm>
        </p:spPr>
        <p:txBody>
          <a:bodyPr>
            <a:normAutofit/>
          </a:bodyPr>
          <a:lstStyle/>
          <a:p>
            <a:r>
              <a:rPr lang="en-US" sz="2400" b="1" dirty="0">
                <a:solidFill>
                  <a:schemeClr val="tx1"/>
                </a:solidFill>
              </a:rPr>
              <a:t>Examples of </a:t>
            </a:r>
            <a:r>
              <a:rPr lang="en-US" sz="2400" b="1" dirty="0" smtClean="0">
                <a:solidFill>
                  <a:schemeClr val="tx1"/>
                </a:solidFill>
              </a:rPr>
              <a:t>Environmental </a:t>
            </a:r>
            <a:r>
              <a:rPr lang="en-US" sz="2400" b="1" dirty="0">
                <a:solidFill>
                  <a:schemeClr val="tx1"/>
                </a:solidFill>
              </a:rPr>
              <a:t>S</a:t>
            </a:r>
            <a:r>
              <a:rPr lang="en-US" sz="2400" b="1" dirty="0" smtClean="0">
                <a:solidFill>
                  <a:schemeClr val="tx1"/>
                </a:solidFill>
              </a:rPr>
              <a:t>trategies (Policies </a:t>
            </a:r>
            <a:r>
              <a:rPr lang="en-US" sz="2400" b="1" dirty="0">
                <a:solidFill>
                  <a:schemeClr val="tx1"/>
                </a:solidFill>
              </a:rPr>
              <a:t>and </a:t>
            </a:r>
            <a:r>
              <a:rPr lang="en-US" sz="2400" b="1" dirty="0" smtClean="0">
                <a:solidFill>
                  <a:schemeClr val="tx1"/>
                </a:solidFill>
              </a:rPr>
              <a:t>Enforcement</a:t>
            </a:r>
            <a:r>
              <a:rPr lang="en-US" sz="2400" b="1" dirty="0">
                <a:solidFill>
                  <a:schemeClr val="tx1"/>
                </a:solidFill>
              </a:rPr>
              <a:t>)</a:t>
            </a:r>
          </a:p>
        </p:txBody>
      </p:sp>
      <p:sp>
        <p:nvSpPr>
          <p:cNvPr id="3" name="Content Placeholder 2"/>
          <p:cNvSpPr>
            <a:spLocks noGrp="1"/>
          </p:cNvSpPr>
          <p:nvPr>
            <p:ph idx="1"/>
          </p:nvPr>
        </p:nvSpPr>
        <p:spPr>
          <a:xfrm>
            <a:off x="812800" y="1193800"/>
            <a:ext cx="10490200" cy="5416654"/>
          </a:xfrm>
        </p:spPr>
        <p:txBody>
          <a:bodyPr>
            <a:normAutofit/>
          </a:bodyPr>
          <a:lstStyle/>
          <a:p>
            <a:pPr marL="0" indent="0">
              <a:buNone/>
            </a:pPr>
            <a:r>
              <a:rPr lang="en-US" sz="3200" b="1" u="sng" dirty="0">
                <a:solidFill>
                  <a:schemeClr val="tx1"/>
                </a:solidFill>
              </a:rPr>
              <a:t>Price</a:t>
            </a:r>
          </a:p>
          <a:p>
            <a:r>
              <a:rPr lang="en-US" sz="3200" dirty="0">
                <a:solidFill>
                  <a:schemeClr val="tx1"/>
                </a:solidFill>
              </a:rPr>
              <a:t>Taxes</a:t>
            </a:r>
          </a:p>
          <a:p>
            <a:r>
              <a:rPr lang="en-US" sz="3200" dirty="0">
                <a:solidFill>
                  <a:schemeClr val="tx1"/>
                </a:solidFill>
              </a:rPr>
              <a:t>Limits on discounts (e.g., happy hours)</a:t>
            </a:r>
          </a:p>
          <a:p>
            <a:pPr marL="0" indent="0">
              <a:buNone/>
            </a:pPr>
            <a:endParaRPr lang="en-US" sz="3200" u="sng" dirty="0" smtClean="0">
              <a:solidFill>
                <a:schemeClr val="tx1"/>
              </a:solidFill>
            </a:endParaRPr>
          </a:p>
          <a:p>
            <a:pPr marL="0" indent="0">
              <a:buNone/>
            </a:pPr>
            <a:r>
              <a:rPr lang="en-US" sz="3200" b="1" u="sng" dirty="0" smtClean="0">
                <a:solidFill>
                  <a:schemeClr val="tx1"/>
                </a:solidFill>
              </a:rPr>
              <a:t>Promotion</a:t>
            </a:r>
            <a:endParaRPr lang="en-US" sz="3200" b="1" u="sng" dirty="0">
              <a:solidFill>
                <a:schemeClr val="tx1"/>
              </a:solidFill>
            </a:endParaRPr>
          </a:p>
          <a:p>
            <a:r>
              <a:rPr lang="en-US" sz="3200" dirty="0">
                <a:solidFill>
                  <a:schemeClr val="tx1"/>
                </a:solidFill>
              </a:rPr>
              <a:t>Public advertising restrictions </a:t>
            </a:r>
          </a:p>
          <a:p>
            <a:r>
              <a:rPr lang="en-US" sz="3200" dirty="0">
                <a:solidFill>
                  <a:schemeClr val="tx1"/>
                </a:solidFill>
              </a:rPr>
              <a:t>Alcohol sponsorship restrictions at public events </a:t>
            </a:r>
            <a:endParaRPr lang="en-US" sz="3200" b="1" dirty="0">
              <a:solidFill>
                <a:schemeClr val="tx1"/>
              </a:solidFill>
            </a:endParaRPr>
          </a:p>
          <a:p>
            <a:r>
              <a:rPr lang="en-US" sz="3200" dirty="0">
                <a:solidFill>
                  <a:schemeClr val="tx1"/>
                </a:solidFill>
              </a:rPr>
              <a:t>Restrict AOD Merchandise sales at public events </a:t>
            </a:r>
          </a:p>
          <a:p>
            <a:endParaRPr lang="en-US" dirty="0">
              <a:solidFill>
                <a:srgbClr val="FFFF00"/>
              </a:solidFill>
            </a:endParaRPr>
          </a:p>
        </p:txBody>
      </p:sp>
      <p:sp>
        <p:nvSpPr>
          <p:cNvPr id="4" name="Slide Number Placeholder 3"/>
          <p:cNvSpPr>
            <a:spLocks noGrp="1"/>
          </p:cNvSpPr>
          <p:nvPr>
            <p:ph type="sldNum" sz="quarter" idx="12"/>
          </p:nvPr>
        </p:nvSpPr>
        <p:spPr/>
        <p:txBody>
          <a:bodyPr/>
          <a:lstStyle/>
          <a:p>
            <a:fld id="{C0051610-E9BF-44E7-8BD3-193A23E4AC7D}" type="slidenum">
              <a:rPr lang="en-US" altLang="en-US" smtClean="0"/>
              <a:pPr/>
              <a:t>20</a:t>
            </a:fld>
            <a:endParaRPr lang="en-US" altLang="en-US"/>
          </a:p>
        </p:txBody>
      </p:sp>
    </p:spTree>
    <p:extLst>
      <p:ext uri="{BB962C8B-B14F-4D97-AF65-F5344CB8AC3E}">
        <p14:creationId xmlns:p14="http://schemas.microsoft.com/office/powerpoint/2010/main" val="4191782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160339"/>
            <a:ext cx="9740900" cy="1012825"/>
          </a:xfrm>
        </p:spPr>
        <p:txBody>
          <a:bodyPr>
            <a:normAutofit/>
          </a:bodyPr>
          <a:lstStyle/>
          <a:p>
            <a:r>
              <a:rPr lang="en-US" sz="2400" b="1" dirty="0">
                <a:solidFill>
                  <a:schemeClr val="tx1"/>
                </a:solidFill>
              </a:rPr>
              <a:t>Examples of </a:t>
            </a:r>
            <a:r>
              <a:rPr lang="en-US" sz="2400" b="1" dirty="0" smtClean="0">
                <a:solidFill>
                  <a:schemeClr val="tx1"/>
                </a:solidFill>
              </a:rPr>
              <a:t>Environmental </a:t>
            </a:r>
            <a:r>
              <a:rPr lang="en-US" sz="2400" b="1" dirty="0">
                <a:solidFill>
                  <a:schemeClr val="tx1"/>
                </a:solidFill>
              </a:rPr>
              <a:t>S</a:t>
            </a:r>
            <a:r>
              <a:rPr lang="en-US" sz="2400" b="1" dirty="0" smtClean="0">
                <a:solidFill>
                  <a:schemeClr val="tx1"/>
                </a:solidFill>
              </a:rPr>
              <a:t>trategies (Policies </a:t>
            </a:r>
            <a:r>
              <a:rPr lang="en-US" sz="2400" b="1" dirty="0">
                <a:solidFill>
                  <a:schemeClr val="tx1"/>
                </a:solidFill>
              </a:rPr>
              <a:t>and </a:t>
            </a:r>
            <a:r>
              <a:rPr lang="en-US" sz="2400" b="1" dirty="0" smtClean="0">
                <a:solidFill>
                  <a:schemeClr val="tx1"/>
                </a:solidFill>
              </a:rPr>
              <a:t>Enforcement</a:t>
            </a:r>
            <a:r>
              <a:rPr lang="en-US" sz="2400" b="1" dirty="0">
                <a:solidFill>
                  <a:schemeClr val="tx1"/>
                </a:solidFill>
              </a:rPr>
              <a:t>)</a:t>
            </a:r>
          </a:p>
        </p:txBody>
      </p:sp>
      <p:sp>
        <p:nvSpPr>
          <p:cNvPr id="3" name="Content Placeholder 2"/>
          <p:cNvSpPr>
            <a:spLocks noGrp="1"/>
          </p:cNvSpPr>
          <p:nvPr>
            <p:ph idx="1"/>
          </p:nvPr>
        </p:nvSpPr>
        <p:spPr>
          <a:xfrm>
            <a:off x="1384300" y="1739900"/>
            <a:ext cx="9423400" cy="4737100"/>
          </a:xfrm>
        </p:spPr>
        <p:txBody>
          <a:bodyPr/>
          <a:lstStyle/>
          <a:p>
            <a:pPr marL="0" indent="0">
              <a:buNone/>
            </a:pPr>
            <a:r>
              <a:rPr lang="en-US" sz="3200" b="1" u="sng" dirty="0">
                <a:solidFill>
                  <a:schemeClr val="tx1"/>
                </a:solidFill>
              </a:rPr>
              <a:t>Community Norms</a:t>
            </a:r>
          </a:p>
          <a:p>
            <a:r>
              <a:rPr lang="en-US" sz="3200" dirty="0">
                <a:solidFill>
                  <a:schemeClr val="tx1"/>
                </a:solidFill>
              </a:rPr>
              <a:t>Public availability and alcohol use</a:t>
            </a:r>
            <a:endParaRPr lang="en-US" sz="3200" b="1" dirty="0">
              <a:solidFill>
                <a:schemeClr val="tx1"/>
              </a:solidFill>
            </a:endParaRPr>
          </a:p>
          <a:p>
            <a:r>
              <a:rPr lang="en-US" sz="3200" dirty="0">
                <a:solidFill>
                  <a:schemeClr val="tx1"/>
                </a:solidFill>
              </a:rPr>
              <a:t>School substance use policies</a:t>
            </a:r>
            <a:endParaRPr lang="en-US" sz="3200" b="1" dirty="0">
              <a:solidFill>
                <a:schemeClr val="tx1"/>
              </a:solidFill>
            </a:endParaRPr>
          </a:p>
          <a:p>
            <a:r>
              <a:rPr lang="en-US" sz="3200" dirty="0">
                <a:solidFill>
                  <a:schemeClr val="tx1"/>
                </a:solidFill>
              </a:rPr>
              <a:t>Workplace substance use policies</a:t>
            </a:r>
            <a:endParaRPr lang="en-US" sz="3200" b="1" dirty="0">
              <a:solidFill>
                <a:schemeClr val="tx1"/>
              </a:solidFill>
            </a:endParaRPr>
          </a:p>
          <a:p>
            <a:r>
              <a:rPr lang="en-US" sz="3200" dirty="0">
                <a:solidFill>
                  <a:schemeClr val="tx1"/>
                </a:solidFill>
              </a:rPr>
              <a:t>Alcohol use restrictions at public events</a:t>
            </a:r>
            <a:endParaRPr lang="en-US" sz="3200" b="1" dirty="0">
              <a:solidFill>
                <a:schemeClr val="tx1"/>
              </a:solidFill>
            </a:endParaRPr>
          </a:p>
          <a:p>
            <a:r>
              <a:rPr lang="en-US" sz="3200" dirty="0">
                <a:solidFill>
                  <a:schemeClr val="tx1"/>
                </a:solidFill>
              </a:rPr>
              <a:t>Social norms misperception campaigns</a:t>
            </a:r>
          </a:p>
          <a:p>
            <a:pPr marL="0" indent="0">
              <a:buNone/>
            </a:pPr>
            <a:endParaRPr lang="en-US" dirty="0">
              <a:solidFill>
                <a:srgbClr val="FFFF00"/>
              </a:solidFill>
            </a:endParaRPr>
          </a:p>
          <a:p>
            <a:endParaRPr lang="en-US" dirty="0">
              <a:solidFill>
                <a:srgbClr val="FFFF00"/>
              </a:solidFill>
            </a:endParaRPr>
          </a:p>
          <a:p>
            <a:pPr marL="0" indent="0">
              <a:buNone/>
            </a:pPr>
            <a:endParaRPr lang="en-US" dirty="0">
              <a:solidFill>
                <a:srgbClr val="FFFF00"/>
              </a:solidFill>
            </a:endParaRPr>
          </a:p>
          <a:p>
            <a:endParaRPr lang="en-US" dirty="0">
              <a:solidFill>
                <a:srgbClr val="FFFF00"/>
              </a:solidFill>
            </a:endParaRPr>
          </a:p>
        </p:txBody>
      </p:sp>
      <p:sp>
        <p:nvSpPr>
          <p:cNvPr id="4" name="Slide Number Placeholder 3"/>
          <p:cNvSpPr>
            <a:spLocks noGrp="1"/>
          </p:cNvSpPr>
          <p:nvPr>
            <p:ph type="sldNum" sz="quarter" idx="12"/>
          </p:nvPr>
        </p:nvSpPr>
        <p:spPr/>
        <p:txBody>
          <a:bodyPr/>
          <a:lstStyle/>
          <a:p>
            <a:fld id="{C0051610-E9BF-44E7-8BD3-193A23E4AC7D}" type="slidenum">
              <a:rPr lang="en-US" altLang="en-US" smtClean="0"/>
              <a:pPr/>
              <a:t>21</a:t>
            </a:fld>
            <a:endParaRPr lang="en-US" altLang="en-US"/>
          </a:p>
        </p:txBody>
      </p:sp>
    </p:spTree>
    <p:extLst>
      <p:ext uri="{BB962C8B-B14F-4D97-AF65-F5344CB8AC3E}">
        <p14:creationId xmlns:p14="http://schemas.microsoft.com/office/powerpoint/2010/main" val="505852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1041399"/>
          </a:xfrm>
        </p:spPr>
        <p:txBody>
          <a:bodyPr>
            <a:normAutofit/>
          </a:bodyPr>
          <a:lstStyle/>
          <a:p>
            <a:r>
              <a:rPr lang="en-US" sz="2400" b="1" dirty="0">
                <a:solidFill>
                  <a:schemeClr val="tx1"/>
                </a:solidFill>
              </a:rPr>
              <a:t>Not </a:t>
            </a:r>
            <a:r>
              <a:rPr lang="en-US" sz="2400" b="1" dirty="0" smtClean="0">
                <a:solidFill>
                  <a:schemeClr val="tx1"/>
                </a:solidFill>
              </a:rPr>
              <a:t>Just </a:t>
            </a:r>
            <a:r>
              <a:rPr lang="en-US" sz="2400" b="1" dirty="0">
                <a:solidFill>
                  <a:schemeClr val="tx1"/>
                </a:solidFill>
              </a:rPr>
              <a:t>A</a:t>
            </a:r>
            <a:r>
              <a:rPr lang="en-US" sz="2400" b="1" dirty="0" smtClean="0">
                <a:solidFill>
                  <a:schemeClr val="tx1"/>
                </a:solidFill>
              </a:rPr>
              <a:t>lcohol</a:t>
            </a:r>
            <a:r>
              <a:rPr lang="en-US" sz="2400" b="1" dirty="0">
                <a:solidFill>
                  <a:schemeClr val="tx1"/>
                </a:solidFill>
              </a:rPr>
              <a:t>….</a:t>
            </a:r>
          </a:p>
        </p:txBody>
      </p:sp>
      <p:sp>
        <p:nvSpPr>
          <p:cNvPr id="3" name="Content Placeholder 2"/>
          <p:cNvSpPr>
            <a:spLocks noGrp="1"/>
          </p:cNvSpPr>
          <p:nvPr>
            <p:ph idx="1"/>
          </p:nvPr>
        </p:nvSpPr>
        <p:spPr>
          <a:xfrm>
            <a:off x="1270000" y="2108200"/>
            <a:ext cx="9842499" cy="4357400"/>
          </a:xfrm>
        </p:spPr>
        <p:txBody>
          <a:bodyPr/>
          <a:lstStyle/>
          <a:p>
            <a:pPr marL="0" indent="0">
              <a:buNone/>
            </a:pPr>
            <a:r>
              <a:rPr lang="en-US" sz="3200" b="1" u="sng" dirty="0">
                <a:solidFill>
                  <a:schemeClr val="tx1"/>
                </a:solidFill>
              </a:rPr>
              <a:t>Marijuana Use</a:t>
            </a:r>
          </a:p>
          <a:p>
            <a:r>
              <a:rPr lang="en-US" sz="3200" dirty="0">
                <a:solidFill>
                  <a:schemeClr val="tx1"/>
                </a:solidFill>
              </a:rPr>
              <a:t>Environmental strategies could be similar to those used for alcohol (e.g., taxation, minimum age laws, retail licensing and compliance checks, DUI laws and sobriety checkpoints, social host liability) </a:t>
            </a:r>
          </a:p>
          <a:p>
            <a:pPr marL="0" indent="0">
              <a:buNone/>
            </a:pPr>
            <a:endParaRPr lang="en-US" dirty="0">
              <a:solidFill>
                <a:srgbClr val="FFFF00"/>
              </a:solidFill>
            </a:endParaRPr>
          </a:p>
          <a:p>
            <a:endParaRPr lang="en-US" dirty="0">
              <a:solidFill>
                <a:srgbClr val="FFFF00"/>
              </a:solidFill>
            </a:endParaRPr>
          </a:p>
          <a:p>
            <a:pPr marL="0" indent="0">
              <a:buNone/>
            </a:pPr>
            <a:endParaRPr lang="en-US" dirty="0">
              <a:solidFill>
                <a:srgbClr val="FFFF00"/>
              </a:solidFill>
            </a:endParaRPr>
          </a:p>
          <a:p>
            <a:endParaRPr lang="en-US" dirty="0">
              <a:solidFill>
                <a:srgbClr val="FFFF00"/>
              </a:solidFill>
            </a:endParaRPr>
          </a:p>
        </p:txBody>
      </p:sp>
      <p:sp>
        <p:nvSpPr>
          <p:cNvPr id="4" name="Slide Number Placeholder 3"/>
          <p:cNvSpPr>
            <a:spLocks noGrp="1"/>
          </p:cNvSpPr>
          <p:nvPr>
            <p:ph type="sldNum" sz="quarter" idx="12"/>
          </p:nvPr>
        </p:nvSpPr>
        <p:spPr/>
        <p:txBody>
          <a:bodyPr/>
          <a:lstStyle/>
          <a:p>
            <a:fld id="{C0051610-E9BF-44E7-8BD3-193A23E4AC7D}" type="slidenum">
              <a:rPr lang="en-US" altLang="en-US" smtClean="0"/>
              <a:pPr/>
              <a:t>22</a:t>
            </a:fld>
            <a:endParaRPr lang="en-US" altLang="en-US"/>
          </a:p>
        </p:txBody>
      </p:sp>
    </p:spTree>
    <p:extLst>
      <p:ext uri="{BB962C8B-B14F-4D97-AF65-F5344CB8AC3E}">
        <p14:creationId xmlns:p14="http://schemas.microsoft.com/office/powerpoint/2010/main" val="1459112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195" y="114300"/>
            <a:ext cx="10353762" cy="1143000"/>
          </a:xfrm>
        </p:spPr>
        <p:txBody>
          <a:bodyPr>
            <a:normAutofit/>
          </a:bodyPr>
          <a:lstStyle/>
          <a:p>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Not </a:t>
            </a:r>
            <a:r>
              <a:rPr lang="en-US" sz="2400" b="1" dirty="0" smtClean="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Just </a:t>
            </a:r>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A</a:t>
            </a:r>
            <a:r>
              <a:rPr lang="en-US" sz="2400" b="1" dirty="0" smtClean="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lcohol</a:t>
            </a:r>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a:t>
            </a:r>
            <a:endParaRPr lang="en-US" sz="2400" b="1" dirty="0">
              <a:solidFill>
                <a:schemeClr val="tx1"/>
              </a:solidFill>
            </a:endParaRPr>
          </a:p>
        </p:txBody>
      </p:sp>
      <p:sp>
        <p:nvSpPr>
          <p:cNvPr id="3" name="Content Placeholder 2"/>
          <p:cNvSpPr>
            <a:spLocks noGrp="1"/>
          </p:cNvSpPr>
          <p:nvPr>
            <p:ph idx="1"/>
          </p:nvPr>
        </p:nvSpPr>
        <p:spPr>
          <a:xfrm>
            <a:off x="913795" y="1993900"/>
            <a:ext cx="10353762" cy="4165599"/>
          </a:xfrm>
        </p:spPr>
        <p:txBody>
          <a:bodyPr/>
          <a:lstStyle/>
          <a:p>
            <a:pPr marL="0" indent="0">
              <a:buNone/>
            </a:pPr>
            <a:r>
              <a:rPr lang="en-US" sz="3200" b="1" u="sng" dirty="0">
                <a:solidFill>
                  <a:schemeClr val="tx1"/>
                </a:solidFill>
              </a:rPr>
              <a:t>Prescription </a:t>
            </a:r>
            <a:r>
              <a:rPr lang="en-US" sz="3200" b="1" u="sng" dirty="0" smtClean="0">
                <a:solidFill>
                  <a:schemeClr val="tx1"/>
                </a:solidFill>
              </a:rPr>
              <a:t>Drugs/Opioids</a:t>
            </a:r>
            <a:endParaRPr lang="en-US" sz="3200" b="1" u="sng" dirty="0">
              <a:solidFill>
                <a:schemeClr val="tx1"/>
              </a:solidFill>
            </a:endParaRPr>
          </a:p>
          <a:p>
            <a:r>
              <a:rPr lang="en-US" sz="3200" dirty="0">
                <a:solidFill>
                  <a:schemeClr val="tx1"/>
                </a:solidFill>
              </a:rPr>
              <a:t>Limits on prescription amounts and refills</a:t>
            </a:r>
          </a:p>
          <a:p>
            <a:r>
              <a:rPr lang="en-US" sz="3200" dirty="0">
                <a:solidFill>
                  <a:schemeClr val="tx1"/>
                </a:solidFill>
              </a:rPr>
              <a:t>Mandatory use and monitoring of PDMP, with sanctions for physicians out of compliance</a:t>
            </a:r>
          </a:p>
          <a:p>
            <a:r>
              <a:rPr lang="en-US" sz="3200" dirty="0" err="1">
                <a:solidFill>
                  <a:schemeClr val="tx1"/>
                </a:solidFill>
              </a:rPr>
              <a:t>Narcan</a:t>
            </a:r>
            <a:r>
              <a:rPr lang="en-US" sz="3200" dirty="0">
                <a:solidFill>
                  <a:schemeClr val="tx1"/>
                </a:solidFill>
              </a:rPr>
              <a:t> availability throughout community</a:t>
            </a:r>
          </a:p>
          <a:p>
            <a:pPr marL="36900" indent="0">
              <a:buNone/>
            </a:pPr>
            <a:endParaRPr lang="en-US" dirty="0"/>
          </a:p>
        </p:txBody>
      </p:sp>
    </p:spTree>
    <p:extLst>
      <p:ext uri="{BB962C8B-B14F-4D97-AF65-F5344CB8AC3E}">
        <p14:creationId xmlns:p14="http://schemas.microsoft.com/office/powerpoint/2010/main" val="3995706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00" y="160339"/>
            <a:ext cx="9842500" cy="1541461"/>
          </a:xfrm>
        </p:spPr>
        <p:txBody>
          <a:bodyPr>
            <a:noAutofit/>
          </a:bodyPr>
          <a:lstStyle/>
          <a:p>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Activity </a:t>
            </a:r>
            <a:r>
              <a:rPr lang="en-US" sz="2400" b="1" dirty="0">
                <a:solidFill>
                  <a:schemeClr val="tx1"/>
                </a:solidFill>
              </a:rPr>
              <a:t>1a: </a:t>
            </a: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Is </a:t>
            </a:r>
            <a:r>
              <a:rPr lang="en-US" sz="2400" b="1" dirty="0">
                <a:solidFill>
                  <a:schemeClr val="tx1"/>
                </a:solidFill>
              </a:rPr>
              <a:t>this an environmental strategy?</a:t>
            </a:r>
          </a:p>
        </p:txBody>
      </p:sp>
      <p:sp>
        <p:nvSpPr>
          <p:cNvPr id="6" name="TextBox 5"/>
          <p:cNvSpPr txBox="1"/>
          <p:nvPr/>
        </p:nvSpPr>
        <p:spPr>
          <a:xfrm>
            <a:off x="1511300" y="2021171"/>
            <a:ext cx="9753599" cy="2308324"/>
          </a:xfrm>
          <a:prstGeom prst="rect">
            <a:avLst/>
          </a:prstGeom>
          <a:noFill/>
        </p:spPr>
        <p:txBody>
          <a:bodyPr wrap="square" rtlCol="0">
            <a:spAutoFit/>
          </a:bodyPr>
          <a:lstStyle/>
          <a:p>
            <a:pPr algn="ctr"/>
            <a:endParaRPr lang="en-US" sz="2400" dirty="0" smtClean="0"/>
          </a:p>
          <a:p>
            <a:pPr algn="ctr"/>
            <a:endParaRPr lang="en-US" sz="2400" dirty="0"/>
          </a:p>
          <a:p>
            <a:pPr algn="ctr"/>
            <a:r>
              <a:rPr lang="en-US" sz="3200" dirty="0" smtClean="0"/>
              <a:t>The </a:t>
            </a:r>
            <a:r>
              <a:rPr lang="en-US" sz="3200" dirty="0"/>
              <a:t>town of </a:t>
            </a:r>
            <a:r>
              <a:rPr lang="en-US" sz="3200" dirty="0" err="1"/>
              <a:t>Yankeeville</a:t>
            </a:r>
            <a:r>
              <a:rPr lang="en-US" sz="3200" dirty="0"/>
              <a:t> school board has a policy that all public schools must implement an evidence-based ATOD prevention curriculum.</a:t>
            </a:r>
          </a:p>
        </p:txBody>
      </p:sp>
      <p:sp>
        <p:nvSpPr>
          <p:cNvPr id="3" name="Slide Number Placeholder 2"/>
          <p:cNvSpPr>
            <a:spLocks noGrp="1"/>
          </p:cNvSpPr>
          <p:nvPr>
            <p:ph type="sldNum" sz="quarter" idx="12"/>
          </p:nvPr>
        </p:nvSpPr>
        <p:spPr/>
        <p:txBody>
          <a:bodyPr/>
          <a:lstStyle/>
          <a:p>
            <a:fld id="{C0051610-E9BF-44E7-8BD3-193A23E4AC7D}" type="slidenum">
              <a:rPr lang="en-US" altLang="en-US" smtClean="0"/>
              <a:pPr/>
              <a:t>24</a:t>
            </a:fld>
            <a:endParaRPr lang="en-US" altLang="en-US"/>
          </a:p>
        </p:txBody>
      </p:sp>
    </p:spTree>
    <p:extLst>
      <p:ext uri="{BB962C8B-B14F-4D97-AF65-F5344CB8AC3E}">
        <p14:creationId xmlns:p14="http://schemas.microsoft.com/office/powerpoint/2010/main" val="2628954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339"/>
            <a:ext cx="8229600" cy="1012825"/>
          </a:xfrm>
        </p:spPr>
        <p:txBody>
          <a:bodyPr>
            <a:normAutofit fontScale="90000"/>
          </a:bodyPr>
          <a:lstStyle/>
          <a:p>
            <a:r>
              <a:rPr lang="en-US" sz="2400" b="1" dirty="0" smtClean="0"/>
              <a:t/>
            </a:r>
            <a:br>
              <a:rPr lang="en-US" sz="2400" b="1" dirty="0" smtClean="0"/>
            </a:br>
            <a:r>
              <a:rPr lang="en-US" sz="2700" b="1" dirty="0" smtClean="0">
                <a:solidFill>
                  <a:schemeClr val="tx1"/>
                </a:solidFill>
              </a:rPr>
              <a:t>Activity </a:t>
            </a:r>
            <a:r>
              <a:rPr lang="en-US" sz="2700" b="1" dirty="0">
                <a:solidFill>
                  <a:schemeClr val="tx1"/>
                </a:solidFill>
              </a:rPr>
              <a:t>1b: </a:t>
            </a:r>
            <a:r>
              <a:rPr lang="en-US" sz="2700" b="1" dirty="0" smtClean="0">
                <a:solidFill>
                  <a:schemeClr val="tx1"/>
                </a:solidFill>
              </a:rPr>
              <a:t/>
            </a:r>
            <a:br>
              <a:rPr lang="en-US" sz="2700" b="1" dirty="0" smtClean="0">
                <a:solidFill>
                  <a:schemeClr val="tx1"/>
                </a:solidFill>
              </a:rPr>
            </a:br>
            <a:r>
              <a:rPr lang="en-US" sz="2700" b="1" dirty="0">
                <a:solidFill>
                  <a:schemeClr val="tx1"/>
                </a:solidFill>
              </a:rPr>
              <a:t/>
            </a:r>
            <a:br>
              <a:rPr lang="en-US" sz="2700" b="1" dirty="0">
                <a:solidFill>
                  <a:schemeClr val="tx1"/>
                </a:solidFill>
              </a:rPr>
            </a:br>
            <a:r>
              <a:rPr lang="en-US" sz="2700" b="1" dirty="0" smtClean="0">
                <a:solidFill>
                  <a:schemeClr val="tx1"/>
                </a:solidFill>
              </a:rPr>
              <a:t>Is </a:t>
            </a:r>
            <a:r>
              <a:rPr lang="en-US" sz="2700" b="1" dirty="0">
                <a:solidFill>
                  <a:schemeClr val="tx1"/>
                </a:solidFill>
              </a:rPr>
              <a:t>this an environmental strategy?</a:t>
            </a:r>
          </a:p>
        </p:txBody>
      </p:sp>
      <p:sp>
        <p:nvSpPr>
          <p:cNvPr id="6" name="TextBox 5"/>
          <p:cNvSpPr txBox="1"/>
          <p:nvPr/>
        </p:nvSpPr>
        <p:spPr>
          <a:xfrm>
            <a:off x="2041151" y="1056603"/>
            <a:ext cx="8229600" cy="3416320"/>
          </a:xfrm>
          <a:prstGeom prst="rect">
            <a:avLst/>
          </a:prstGeom>
          <a:noFill/>
        </p:spPr>
        <p:txBody>
          <a:bodyPr wrap="square" rtlCol="0">
            <a:spAutoFit/>
          </a:bodyPr>
          <a:lstStyle/>
          <a:p>
            <a:pPr algn="ctr"/>
            <a:endParaRPr lang="en-US" sz="2400" dirty="0" smtClean="0"/>
          </a:p>
          <a:p>
            <a:pPr algn="ctr"/>
            <a:endParaRPr lang="en-US" sz="2400" dirty="0"/>
          </a:p>
          <a:p>
            <a:pPr algn="ctr"/>
            <a:endParaRPr lang="en-US" sz="2400" dirty="0"/>
          </a:p>
          <a:p>
            <a:pPr algn="ctr"/>
            <a:endParaRPr lang="en-US" sz="2400" dirty="0" smtClean="0"/>
          </a:p>
          <a:p>
            <a:pPr algn="ctr"/>
            <a:endParaRPr lang="en-US" sz="2400" dirty="0"/>
          </a:p>
          <a:p>
            <a:pPr algn="ctr"/>
            <a:r>
              <a:rPr lang="en-US" sz="3200" dirty="0" smtClean="0"/>
              <a:t>A </a:t>
            </a:r>
            <a:r>
              <a:rPr lang="en-US" sz="3200" dirty="0"/>
              <a:t>Coalition in town of </a:t>
            </a:r>
            <a:r>
              <a:rPr lang="en-US" sz="3200" dirty="0" err="1"/>
              <a:t>Giantsboro</a:t>
            </a:r>
            <a:r>
              <a:rPr lang="en-US" sz="3200" dirty="0"/>
              <a:t> uses mass media channels to disseminate messages about the dangers of ATOD use</a:t>
            </a:r>
          </a:p>
        </p:txBody>
      </p:sp>
      <p:sp>
        <p:nvSpPr>
          <p:cNvPr id="23" name="Parallelogram 22"/>
          <p:cNvSpPr/>
          <p:nvPr/>
        </p:nvSpPr>
        <p:spPr>
          <a:xfrm flipH="1">
            <a:off x="4466978" y="8861673"/>
            <a:ext cx="675447" cy="7764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flipH="1">
            <a:off x="7811412" y="7858408"/>
            <a:ext cx="1153517" cy="749573"/>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0051610-E9BF-44E7-8BD3-193A23E4AC7D}" type="slidenum">
              <a:rPr lang="en-US" altLang="en-US" smtClean="0"/>
              <a:pPr/>
              <a:t>25</a:t>
            </a:fld>
            <a:endParaRPr lang="en-US" altLang="en-US"/>
          </a:p>
        </p:txBody>
      </p:sp>
    </p:spTree>
    <p:extLst>
      <p:ext uri="{BB962C8B-B14F-4D97-AF65-F5344CB8AC3E}">
        <p14:creationId xmlns:p14="http://schemas.microsoft.com/office/powerpoint/2010/main" val="2898782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515" y="143441"/>
            <a:ext cx="8736420" cy="1012825"/>
          </a:xfrm>
        </p:spPr>
        <p:txBody>
          <a:bodyPr>
            <a:noAutofit/>
          </a:bodyPr>
          <a:lstStyle/>
          <a:p>
            <a:r>
              <a:rPr lang="en-US" sz="2400" b="1" dirty="0">
                <a:solidFill>
                  <a:schemeClr val="tx1"/>
                </a:solidFill>
              </a:rPr>
              <a:t>Relationship </a:t>
            </a:r>
            <a:r>
              <a:rPr lang="en-US" sz="2400" b="1" dirty="0" smtClean="0">
                <a:solidFill>
                  <a:schemeClr val="tx1"/>
                </a:solidFill>
              </a:rPr>
              <a:t>Between </a:t>
            </a:r>
            <a:r>
              <a:rPr lang="en-US" sz="2400" b="1" dirty="0">
                <a:solidFill>
                  <a:schemeClr val="tx1"/>
                </a:solidFill>
              </a:rPr>
              <a:t>P</a:t>
            </a:r>
            <a:r>
              <a:rPr lang="en-US" sz="2400" b="1" dirty="0" smtClean="0">
                <a:solidFill>
                  <a:schemeClr val="tx1"/>
                </a:solidFill>
              </a:rPr>
              <a:t>olicies</a:t>
            </a:r>
            <a:r>
              <a:rPr lang="en-US" sz="2400" b="1" dirty="0">
                <a:solidFill>
                  <a:schemeClr val="tx1"/>
                </a:solidFill>
              </a:rPr>
              <a:t>, </a:t>
            </a:r>
            <a:r>
              <a:rPr lang="en-US" sz="2400" b="1" dirty="0" smtClean="0">
                <a:solidFill>
                  <a:schemeClr val="tx1"/>
                </a:solidFill>
              </a:rPr>
              <a:t>Media</a:t>
            </a:r>
            <a:r>
              <a:rPr lang="en-US" sz="2400" b="1" dirty="0">
                <a:solidFill>
                  <a:schemeClr val="tx1"/>
                </a:solidFill>
              </a:rPr>
              <a:t>, and </a:t>
            </a:r>
            <a:r>
              <a:rPr lang="en-US" sz="2400" b="1" dirty="0" smtClean="0">
                <a:solidFill>
                  <a:schemeClr val="tx1"/>
                </a:solidFill>
              </a:rPr>
              <a:t>Enforcement</a:t>
            </a:r>
            <a:endParaRPr lang="en-US" sz="2400" b="1" dirty="0">
              <a:solidFill>
                <a:schemeClr val="tx1"/>
              </a:solidFill>
            </a:endParaRPr>
          </a:p>
        </p:txBody>
      </p:sp>
      <p:sp>
        <p:nvSpPr>
          <p:cNvPr id="6" name="Oval 5"/>
          <p:cNvSpPr/>
          <p:nvPr/>
        </p:nvSpPr>
        <p:spPr>
          <a:xfrm>
            <a:off x="4330953" y="1361010"/>
            <a:ext cx="3258869" cy="2079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31629" y="1404760"/>
            <a:ext cx="3058192" cy="1631216"/>
          </a:xfrm>
          <a:prstGeom prst="rect">
            <a:avLst/>
          </a:prstGeom>
          <a:noFill/>
        </p:spPr>
        <p:txBody>
          <a:bodyPr wrap="square" rtlCol="0">
            <a:spAutoFit/>
          </a:bodyPr>
          <a:lstStyle/>
          <a:p>
            <a:pPr algn="ctr"/>
            <a:r>
              <a:rPr lang="en-US" b="1" u="sng" dirty="0"/>
              <a:t>Policies</a:t>
            </a:r>
          </a:p>
          <a:p>
            <a:pPr algn="ctr"/>
            <a:endParaRPr lang="en-US" sz="1000" u="sng" dirty="0"/>
          </a:p>
          <a:p>
            <a:pPr marL="285750" indent="-285750">
              <a:buFont typeface="Arial" panose="020B0604020202020204" pitchFamily="34" charset="0"/>
              <a:buChar char="•"/>
            </a:pPr>
            <a:r>
              <a:rPr lang="en-US" dirty="0"/>
              <a:t>BAC limits</a:t>
            </a:r>
          </a:p>
          <a:p>
            <a:pPr marL="285750" indent="-285750">
              <a:buFont typeface="Arial" panose="020B0604020202020204" pitchFamily="34" charset="0"/>
              <a:buChar char="•"/>
            </a:pPr>
            <a:r>
              <a:rPr lang="en-US" dirty="0"/>
              <a:t>Minimum Drinking Age</a:t>
            </a:r>
          </a:p>
          <a:p>
            <a:pPr marL="285750" indent="-285750">
              <a:buFont typeface="Arial" panose="020B0604020202020204" pitchFamily="34" charset="0"/>
              <a:buChar char="•"/>
            </a:pPr>
            <a:r>
              <a:rPr lang="en-US" dirty="0"/>
              <a:t>Social host laws</a:t>
            </a:r>
          </a:p>
          <a:p>
            <a:pPr marL="285750" indent="-285750">
              <a:buFont typeface="Arial" panose="020B0604020202020204" pitchFamily="34" charset="0"/>
              <a:buChar char="•"/>
            </a:pPr>
            <a:endParaRPr lang="en-US" dirty="0"/>
          </a:p>
        </p:txBody>
      </p:sp>
      <p:sp>
        <p:nvSpPr>
          <p:cNvPr id="8" name="Oval 7"/>
          <p:cNvSpPr/>
          <p:nvPr/>
        </p:nvSpPr>
        <p:spPr>
          <a:xfrm>
            <a:off x="7073120" y="4316982"/>
            <a:ext cx="3298128" cy="2205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Enforcement</a:t>
            </a:r>
          </a:p>
          <a:p>
            <a:pPr algn="ctr"/>
            <a:endParaRPr lang="en-US" sz="1000" u="sng" dirty="0">
              <a:solidFill>
                <a:schemeClr val="tx1"/>
              </a:solidFill>
            </a:endParaRPr>
          </a:p>
          <a:p>
            <a:pPr marL="285750" indent="-285750" defTabSz="1055688">
              <a:buFont typeface="Arial" panose="020B0604020202020204" pitchFamily="34" charset="0"/>
              <a:buChar char="•"/>
            </a:pPr>
            <a:r>
              <a:rPr lang="en-US" dirty="0">
                <a:solidFill>
                  <a:schemeClr val="tx1"/>
                </a:solidFill>
              </a:rPr>
              <a:t>High visibility sobriety checks</a:t>
            </a:r>
          </a:p>
          <a:p>
            <a:pPr marL="285750" indent="-285750">
              <a:buFont typeface="Arial" panose="020B0604020202020204" pitchFamily="34" charset="0"/>
              <a:buChar char="•"/>
            </a:pPr>
            <a:r>
              <a:rPr lang="en-US" dirty="0">
                <a:solidFill>
                  <a:schemeClr val="tx1"/>
                </a:solidFill>
              </a:rPr>
              <a:t>Compliance checks</a:t>
            </a:r>
          </a:p>
          <a:p>
            <a:pPr marL="285750" indent="-285750">
              <a:buFont typeface="Arial" panose="020B0604020202020204" pitchFamily="34" charset="0"/>
              <a:buChar char="•"/>
            </a:pPr>
            <a:r>
              <a:rPr lang="en-US" dirty="0">
                <a:solidFill>
                  <a:schemeClr val="tx1"/>
                </a:solidFill>
              </a:rPr>
              <a:t>Party patrols</a:t>
            </a:r>
          </a:p>
        </p:txBody>
      </p:sp>
      <p:sp>
        <p:nvSpPr>
          <p:cNvPr id="9" name="Oval 8"/>
          <p:cNvSpPr/>
          <p:nvPr/>
        </p:nvSpPr>
        <p:spPr>
          <a:xfrm>
            <a:off x="1808205" y="4275146"/>
            <a:ext cx="3608179" cy="2264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Media</a:t>
            </a:r>
          </a:p>
          <a:p>
            <a:pPr algn="ctr"/>
            <a:endParaRPr lang="en-US" sz="1000" u="sng" dirty="0">
              <a:solidFill>
                <a:schemeClr val="tx1"/>
              </a:solidFill>
            </a:endParaRPr>
          </a:p>
          <a:p>
            <a:pPr marL="284163" indent="-284163">
              <a:buFont typeface="Arial" panose="020B0604020202020204" pitchFamily="34" charset="0"/>
              <a:buChar char="•"/>
            </a:pPr>
            <a:r>
              <a:rPr lang="en-US" dirty="0">
                <a:solidFill>
                  <a:schemeClr val="tx1"/>
                </a:solidFill>
              </a:rPr>
              <a:t>Public awareness about policies</a:t>
            </a:r>
          </a:p>
          <a:p>
            <a:pPr marL="285750" indent="-285750">
              <a:buFont typeface="Arial" panose="020B0604020202020204" pitchFamily="34" charset="0"/>
              <a:buChar char="•"/>
            </a:pPr>
            <a:r>
              <a:rPr lang="en-US" dirty="0">
                <a:solidFill>
                  <a:schemeClr val="tx1"/>
                </a:solidFill>
              </a:rPr>
              <a:t>Public awareness about consequences</a:t>
            </a:r>
          </a:p>
        </p:txBody>
      </p:sp>
      <p:sp>
        <p:nvSpPr>
          <p:cNvPr id="10" name="Down Arrow 9"/>
          <p:cNvSpPr/>
          <p:nvPr/>
        </p:nvSpPr>
        <p:spPr>
          <a:xfrm rot="13190693">
            <a:off x="4244414" y="3214232"/>
            <a:ext cx="248771" cy="7887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7871244">
            <a:off x="7488081" y="3243407"/>
            <a:ext cx="248771" cy="7887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6200000">
            <a:off x="5922500" y="5074391"/>
            <a:ext cx="248771" cy="789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0051610-E9BF-44E7-8BD3-193A23E4AC7D}" type="slidenum">
              <a:rPr lang="en-US" altLang="en-US" smtClean="0"/>
              <a:pPr/>
              <a:t>26</a:t>
            </a:fld>
            <a:endParaRPr lang="en-US" altLang="en-US"/>
          </a:p>
        </p:txBody>
      </p:sp>
    </p:spTree>
    <p:extLst>
      <p:ext uri="{BB962C8B-B14F-4D97-AF65-F5344CB8AC3E}">
        <p14:creationId xmlns:p14="http://schemas.microsoft.com/office/powerpoint/2010/main" val="2732097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900" y="266740"/>
            <a:ext cx="8538519" cy="1012825"/>
          </a:xfrm>
        </p:spPr>
        <p:txBody>
          <a:bodyPr>
            <a:normAutofit/>
          </a:bodyPr>
          <a:lstStyle/>
          <a:p>
            <a:r>
              <a:rPr lang="en-US" sz="2400" b="1" dirty="0">
                <a:solidFill>
                  <a:schemeClr val="tx1"/>
                </a:solidFill>
              </a:rPr>
              <a:t>Role of </a:t>
            </a:r>
            <a:r>
              <a:rPr lang="en-US" sz="2400" b="1" dirty="0" smtClean="0">
                <a:solidFill>
                  <a:schemeClr val="tx1"/>
                </a:solidFill>
              </a:rPr>
              <a:t>Media </a:t>
            </a:r>
            <a:r>
              <a:rPr lang="en-US" sz="2400" b="1" dirty="0">
                <a:solidFill>
                  <a:schemeClr val="tx1"/>
                </a:solidFill>
              </a:rPr>
              <a:t>in </a:t>
            </a:r>
            <a:r>
              <a:rPr lang="en-US" sz="2400" b="1" dirty="0" smtClean="0">
                <a:solidFill>
                  <a:schemeClr val="tx1"/>
                </a:solidFill>
              </a:rPr>
              <a:t>Environmental </a:t>
            </a:r>
            <a:r>
              <a:rPr lang="en-US" sz="2400" b="1" dirty="0">
                <a:solidFill>
                  <a:schemeClr val="tx1"/>
                </a:solidFill>
              </a:rPr>
              <a:t>S</a:t>
            </a:r>
            <a:r>
              <a:rPr lang="en-US" sz="2400" b="1" dirty="0" smtClean="0">
                <a:solidFill>
                  <a:schemeClr val="tx1"/>
                </a:solidFill>
              </a:rPr>
              <a:t>trategies</a:t>
            </a:r>
            <a:endParaRPr lang="en-US" sz="2400" b="1" dirty="0">
              <a:solidFill>
                <a:schemeClr val="tx1"/>
              </a:solidFill>
            </a:endParaRPr>
          </a:p>
        </p:txBody>
      </p:sp>
      <p:sp>
        <p:nvSpPr>
          <p:cNvPr id="3" name="Content Placeholder 2"/>
          <p:cNvSpPr>
            <a:spLocks noGrp="1"/>
          </p:cNvSpPr>
          <p:nvPr>
            <p:ph idx="1"/>
          </p:nvPr>
        </p:nvSpPr>
        <p:spPr>
          <a:xfrm>
            <a:off x="1549400" y="2019300"/>
            <a:ext cx="8908610" cy="4000500"/>
          </a:xfrm>
        </p:spPr>
        <p:txBody>
          <a:bodyPr>
            <a:normAutofit/>
          </a:bodyPr>
          <a:lstStyle/>
          <a:p>
            <a:r>
              <a:rPr lang="en-US" sz="3200" b="1" dirty="0">
                <a:solidFill>
                  <a:schemeClr val="tx1"/>
                </a:solidFill>
              </a:rPr>
              <a:t>The use of media, in and of itself, is generally not an environmental strategy</a:t>
            </a:r>
            <a:r>
              <a:rPr lang="en-US" sz="3200" b="1" dirty="0" smtClean="0">
                <a:solidFill>
                  <a:schemeClr val="tx1"/>
                </a:solidFill>
              </a:rPr>
              <a:t>.</a:t>
            </a:r>
          </a:p>
          <a:p>
            <a:pPr marL="36900" indent="0">
              <a:buNone/>
            </a:pPr>
            <a:endParaRPr lang="en-US" sz="3200" b="1" dirty="0">
              <a:solidFill>
                <a:schemeClr val="tx1"/>
              </a:solidFill>
            </a:endParaRPr>
          </a:p>
          <a:p>
            <a:r>
              <a:rPr lang="en-US" sz="3200" b="1" dirty="0">
                <a:solidFill>
                  <a:schemeClr val="tx1"/>
                </a:solidFill>
              </a:rPr>
              <a:t>Media can shape environments, but is often too diffused and aimed at individual decision makers (e.g., alcohol consumers).</a:t>
            </a:r>
          </a:p>
          <a:p>
            <a:pPr marL="0" indent="0">
              <a:buNone/>
            </a:pPr>
            <a:endParaRPr lang="en-US" dirty="0">
              <a:solidFill>
                <a:srgbClr val="FFFF00"/>
              </a:solidFill>
            </a:endParaRPr>
          </a:p>
          <a:p>
            <a:endParaRPr lang="en-US" dirty="0">
              <a:solidFill>
                <a:srgbClr val="FFFF00"/>
              </a:solidFill>
            </a:endParaRPr>
          </a:p>
          <a:p>
            <a:pPr marL="0" indent="0">
              <a:buNone/>
            </a:pPr>
            <a:endParaRPr lang="en-US" dirty="0">
              <a:solidFill>
                <a:srgbClr val="FFFF00"/>
              </a:solidFill>
            </a:endParaRPr>
          </a:p>
          <a:p>
            <a:endParaRPr lang="en-US" dirty="0">
              <a:solidFill>
                <a:srgbClr val="FFFF00"/>
              </a:solidFill>
            </a:endParaRPr>
          </a:p>
        </p:txBody>
      </p:sp>
      <p:sp>
        <p:nvSpPr>
          <p:cNvPr id="5" name="Slide Number Placeholder 4"/>
          <p:cNvSpPr>
            <a:spLocks noGrp="1"/>
          </p:cNvSpPr>
          <p:nvPr>
            <p:ph type="sldNum" sz="quarter" idx="12"/>
          </p:nvPr>
        </p:nvSpPr>
        <p:spPr/>
        <p:txBody>
          <a:bodyPr/>
          <a:lstStyle/>
          <a:p>
            <a:fld id="{C0051610-E9BF-44E7-8BD3-193A23E4AC7D}" type="slidenum">
              <a:rPr lang="en-US" altLang="en-US" smtClean="0"/>
              <a:pPr/>
              <a:t>27</a:t>
            </a:fld>
            <a:endParaRPr lang="en-US" altLang="en-US"/>
          </a:p>
        </p:txBody>
      </p:sp>
    </p:spTree>
    <p:extLst>
      <p:ext uri="{BB962C8B-B14F-4D97-AF65-F5344CB8AC3E}">
        <p14:creationId xmlns:p14="http://schemas.microsoft.com/office/powerpoint/2010/main" val="1413617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77800"/>
            <a:ext cx="10353762" cy="1206500"/>
          </a:xfrm>
        </p:spPr>
        <p:txBody>
          <a:bodyPr>
            <a:normAutofit/>
          </a:bodyPr>
          <a:lstStyle/>
          <a:p>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Role of </a:t>
            </a:r>
            <a:r>
              <a:rPr lang="en-US" sz="2400" b="1" dirty="0" smtClean="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Media </a:t>
            </a:r>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in </a:t>
            </a:r>
            <a:r>
              <a:rPr lang="en-US" sz="2400" b="1" dirty="0" smtClean="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Environmental </a:t>
            </a:r>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S</a:t>
            </a:r>
            <a:r>
              <a:rPr lang="en-US" sz="2400" b="1" dirty="0" smtClean="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trategies</a:t>
            </a:r>
            <a:endParaRPr lang="en-US" sz="2400" b="1" dirty="0">
              <a:solidFill>
                <a:schemeClr val="tx1"/>
              </a:solidFill>
            </a:endParaRPr>
          </a:p>
        </p:txBody>
      </p:sp>
      <p:sp>
        <p:nvSpPr>
          <p:cNvPr id="3" name="Content Placeholder 2"/>
          <p:cNvSpPr>
            <a:spLocks noGrp="1"/>
          </p:cNvSpPr>
          <p:nvPr>
            <p:ph idx="1"/>
          </p:nvPr>
        </p:nvSpPr>
        <p:spPr>
          <a:xfrm>
            <a:off x="913795" y="1943100"/>
            <a:ext cx="10353762" cy="4000500"/>
          </a:xfrm>
        </p:spPr>
        <p:txBody>
          <a:bodyPr>
            <a:normAutofit/>
          </a:bodyPr>
          <a:lstStyle/>
          <a:p>
            <a:r>
              <a:rPr lang="en-US" sz="3200" b="1" dirty="0">
                <a:solidFill>
                  <a:schemeClr val="tx1"/>
                </a:solidFill>
              </a:rPr>
              <a:t>Media can, and should, be used to support environmental policy and enforcement</a:t>
            </a:r>
            <a:r>
              <a:rPr lang="en-US" sz="3200" b="1" dirty="0" smtClean="0">
                <a:solidFill>
                  <a:schemeClr val="tx1"/>
                </a:solidFill>
              </a:rPr>
              <a:t>.</a:t>
            </a:r>
          </a:p>
          <a:p>
            <a:pPr lvl="2">
              <a:buFont typeface="Wingdings" panose="05000000000000000000" pitchFamily="2" charset="2"/>
              <a:buChar char="ü"/>
            </a:pPr>
            <a:r>
              <a:rPr lang="en-US" sz="3200" dirty="0" smtClean="0">
                <a:solidFill>
                  <a:schemeClr val="tx1"/>
                </a:solidFill>
              </a:rPr>
              <a:t> </a:t>
            </a:r>
            <a:r>
              <a:rPr lang="en-US" sz="3200" dirty="0">
                <a:solidFill>
                  <a:schemeClr val="tx1"/>
                </a:solidFill>
              </a:rPr>
              <a:t>Awareness of policies</a:t>
            </a:r>
          </a:p>
          <a:p>
            <a:pPr lvl="2">
              <a:buFont typeface="Wingdings" panose="05000000000000000000" pitchFamily="2" charset="2"/>
              <a:buChar char="ü"/>
            </a:pPr>
            <a:r>
              <a:rPr lang="en-US" sz="3200" dirty="0">
                <a:solidFill>
                  <a:schemeClr val="tx1"/>
                </a:solidFill>
              </a:rPr>
              <a:t> Awareness of enforcement</a:t>
            </a:r>
          </a:p>
          <a:p>
            <a:pPr lvl="2">
              <a:buFont typeface="Wingdings" panose="05000000000000000000" pitchFamily="2" charset="2"/>
              <a:buChar char="ü"/>
            </a:pPr>
            <a:r>
              <a:rPr lang="en-US" sz="3200" dirty="0">
                <a:solidFill>
                  <a:schemeClr val="tx1"/>
                </a:solidFill>
              </a:rPr>
              <a:t> Awareness of consequences</a:t>
            </a:r>
          </a:p>
          <a:p>
            <a:pPr lvl="2">
              <a:buFont typeface="Wingdings" panose="05000000000000000000" pitchFamily="2" charset="2"/>
              <a:buChar char="ü"/>
            </a:pPr>
            <a:r>
              <a:rPr lang="en-US" sz="3200" dirty="0">
                <a:solidFill>
                  <a:schemeClr val="tx1"/>
                </a:solidFill>
              </a:rPr>
              <a:t> Public support for all the above</a:t>
            </a:r>
          </a:p>
          <a:p>
            <a:endParaRPr lang="en-US" dirty="0"/>
          </a:p>
        </p:txBody>
      </p:sp>
    </p:spTree>
    <p:extLst>
      <p:ext uri="{BB962C8B-B14F-4D97-AF65-F5344CB8AC3E}">
        <p14:creationId xmlns:p14="http://schemas.microsoft.com/office/powerpoint/2010/main" val="793299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60339"/>
            <a:ext cx="10337800" cy="1012825"/>
          </a:xfrm>
        </p:spPr>
        <p:txBody>
          <a:bodyPr>
            <a:normAutofit/>
          </a:bodyPr>
          <a:lstStyle/>
          <a:p>
            <a:r>
              <a:rPr lang="en-US" sz="2400" b="1" dirty="0">
                <a:solidFill>
                  <a:schemeClr val="tx1"/>
                </a:solidFill>
              </a:rPr>
              <a:t>3 Most Popular Environmental Media Strategies used by OASAS Providers:</a:t>
            </a:r>
          </a:p>
        </p:txBody>
      </p:sp>
      <p:sp>
        <p:nvSpPr>
          <p:cNvPr id="3" name="Content Placeholder 2"/>
          <p:cNvSpPr>
            <a:spLocks noGrp="1"/>
          </p:cNvSpPr>
          <p:nvPr>
            <p:ph idx="1"/>
          </p:nvPr>
        </p:nvSpPr>
        <p:spPr>
          <a:xfrm>
            <a:off x="2033016" y="1570178"/>
            <a:ext cx="8229600" cy="3607878"/>
          </a:xfrm>
        </p:spPr>
        <p:txBody>
          <a:bodyPr>
            <a:normAutofit fontScale="92500" lnSpcReduction="20000"/>
          </a:bodyPr>
          <a:lstStyle/>
          <a:p>
            <a:pPr marL="514350" indent="-514350">
              <a:buFont typeface="+mj-lt"/>
              <a:buAutoNum type="arabicPeriod"/>
            </a:pPr>
            <a:endParaRPr lang="en-US" sz="3600" dirty="0" smtClean="0">
              <a:solidFill>
                <a:schemeClr val="tx1"/>
              </a:solidFill>
            </a:endParaRPr>
          </a:p>
          <a:p>
            <a:pPr marL="514350" indent="-514350">
              <a:buFont typeface="+mj-lt"/>
              <a:buAutoNum type="arabicPeriod"/>
            </a:pPr>
            <a:r>
              <a:rPr lang="en-US" sz="3600" b="1" dirty="0" smtClean="0">
                <a:solidFill>
                  <a:schemeClr val="tx1"/>
                </a:solidFill>
              </a:rPr>
              <a:t>Media </a:t>
            </a:r>
            <a:r>
              <a:rPr lang="en-US" sz="3600" b="1" dirty="0">
                <a:solidFill>
                  <a:schemeClr val="tx1"/>
                </a:solidFill>
              </a:rPr>
              <a:t>Advocacy Campaign</a:t>
            </a:r>
          </a:p>
          <a:p>
            <a:pPr marL="514350" indent="-514350">
              <a:buFont typeface="+mj-lt"/>
              <a:buAutoNum type="arabicPeriod"/>
            </a:pPr>
            <a:endParaRPr lang="en-US" sz="3600" b="1" dirty="0">
              <a:solidFill>
                <a:schemeClr val="tx1"/>
              </a:solidFill>
            </a:endParaRPr>
          </a:p>
          <a:p>
            <a:pPr marL="514350" indent="-514350">
              <a:buFont typeface="+mj-lt"/>
              <a:buAutoNum type="arabicPeriod"/>
            </a:pPr>
            <a:r>
              <a:rPr lang="en-US" sz="3600" b="1" dirty="0">
                <a:solidFill>
                  <a:schemeClr val="tx1"/>
                </a:solidFill>
              </a:rPr>
              <a:t>Social Marketing Campaign</a:t>
            </a:r>
          </a:p>
          <a:p>
            <a:pPr marL="514350" indent="-514350">
              <a:buFont typeface="+mj-lt"/>
              <a:buAutoNum type="arabicPeriod"/>
            </a:pPr>
            <a:endParaRPr lang="en-US" sz="3600" b="1" dirty="0">
              <a:solidFill>
                <a:schemeClr val="tx1"/>
              </a:solidFill>
            </a:endParaRPr>
          </a:p>
          <a:p>
            <a:pPr marL="514350" indent="-514350">
              <a:buFont typeface="+mj-lt"/>
              <a:buAutoNum type="arabicPeriod"/>
            </a:pPr>
            <a:r>
              <a:rPr lang="en-US" sz="3600" b="1" dirty="0">
                <a:solidFill>
                  <a:schemeClr val="tx1"/>
                </a:solidFill>
              </a:rPr>
              <a:t>Social Norms Misperception Campaign</a:t>
            </a:r>
          </a:p>
          <a:p>
            <a:pPr marL="514350" indent="-514350">
              <a:buFont typeface="+mj-lt"/>
              <a:buAutoNum type="arabicPeriod"/>
            </a:pPr>
            <a:endParaRPr lang="en-US" dirty="0">
              <a:solidFill>
                <a:srgbClr val="FFFF00"/>
              </a:solidFill>
            </a:endParaRPr>
          </a:p>
        </p:txBody>
      </p:sp>
      <p:sp>
        <p:nvSpPr>
          <p:cNvPr id="4" name="Slide Number Placeholder 3"/>
          <p:cNvSpPr>
            <a:spLocks noGrp="1"/>
          </p:cNvSpPr>
          <p:nvPr>
            <p:ph type="sldNum" sz="quarter" idx="12"/>
          </p:nvPr>
        </p:nvSpPr>
        <p:spPr/>
        <p:txBody>
          <a:bodyPr/>
          <a:lstStyle/>
          <a:p>
            <a:fld id="{C0051610-E9BF-44E7-8BD3-193A23E4AC7D}" type="slidenum">
              <a:rPr lang="en-US" altLang="en-US" smtClean="0"/>
              <a:pPr/>
              <a:t>29</a:t>
            </a:fld>
            <a:endParaRPr lang="en-US" altLang="en-US"/>
          </a:p>
        </p:txBody>
      </p:sp>
    </p:spTree>
    <p:extLst>
      <p:ext uri="{BB962C8B-B14F-4D97-AF65-F5344CB8AC3E}">
        <p14:creationId xmlns:p14="http://schemas.microsoft.com/office/powerpoint/2010/main" val="1426407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171700" y="2259827"/>
            <a:ext cx="7951573" cy="1470025"/>
          </a:xfrm>
        </p:spPr>
        <p:txBody>
          <a:bodyPr>
            <a:normAutofit fontScale="90000"/>
          </a:bodyPr>
          <a:lstStyle/>
          <a:p>
            <a:r>
              <a:rPr lang="en-US" altLang="en-US" b="1" dirty="0">
                <a:solidFill>
                  <a:schemeClr val="tx1"/>
                </a:solidFill>
              </a:rPr>
              <a:t>Environmental Strategies: </a:t>
            </a:r>
            <a:br>
              <a:rPr lang="en-US" altLang="en-US" b="1" dirty="0">
                <a:solidFill>
                  <a:schemeClr val="tx1"/>
                </a:solidFill>
              </a:rPr>
            </a:br>
            <a:r>
              <a:rPr lang="en-US" altLang="en-US" b="1" dirty="0">
                <a:solidFill>
                  <a:schemeClr val="tx1"/>
                </a:solidFill>
              </a:rPr>
              <a:t>   Roles for Communications Media</a:t>
            </a:r>
          </a:p>
        </p:txBody>
      </p:sp>
      <p:sp>
        <p:nvSpPr>
          <p:cNvPr id="22531" name="Rectangle 3"/>
          <p:cNvSpPr>
            <a:spLocks noGrp="1" noChangeArrowheads="1"/>
          </p:cNvSpPr>
          <p:nvPr>
            <p:ph type="subTitle" idx="1"/>
          </p:nvPr>
        </p:nvSpPr>
        <p:spPr>
          <a:xfrm>
            <a:off x="1357993" y="4284139"/>
            <a:ext cx="9440034" cy="1049867"/>
          </a:xfrm>
        </p:spPr>
        <p:txBody>
          <a:bodyPr>
            <a:normAutofit/>
          </a:bodyPr>
          <a:lstStyle/>
          <a:p>
            <a:r>
              <a:rPr lang="en-US" altLang="en-US" sz="2400" dirty="0"/>
              <a:t>Al Stein-Seroussi</a:t>
            </a:r>
          </a:p>
          <a:p>
            <a:r>
              <a:rPr lang="en-US" altLang="en-US" sz="2400" dirty="0" smtClean="0"/>
              <a:t>Pacific Institute on Research and Evaluation (P.I.R.E.)</a:t>
            </a:r>
            <a:endParaRPr lang="en-US" altLang="en-US" sz="2400" dirty="0"/>
          </a:p>
        </p:txBody>
      </p:sp>
      <p:sp>
        <p:nvSpPr>
          <p:cNvPr id="2" name="Slide Number Placeholder 1"/>
          <p:cNvSpPr>
            <a:spLocks noGrp="1"/>
          </p:cNvSpPr>
          <p:nvPr>
            <p:ph type="sldNum" sz="quarter" idx="4"/>
          </p:nvPr>
        </p:nvSpPr>
        <p:spPr/>
        <p:txBody>
          <a:bodyPr/>
          <a:lstStyle/>
          <a:p>
            <a:endParaRPr lang="en-US" altLang="en-US" dirty="0"/>
          </a:p>
        </p:txBody>
      </p:sp>
    </p:spTree>
    <p:extLst>
      <p:ext uri="{BB962C8B-B14F-4D97-AF65-F5344CB8AC3E}">
        <p14:creationId xmlns:p14="http://schemas.microsoft.com/office/powerpoint/2010/main" val="27374902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00" y="140527"/>
            <a:ext cx="9944100" cy="570673"/>
          </a:xfrm>
        </p:spPr>
        <p:txBody>
          <a:bodyPr>
            <a:noAutofit/>
          </a:bodyPr>
          <a:lstStyle/>
          <a:p>
            <a:r>
              <a:rPr lang="en-US" sz="2400" b="1" dirty="0">
                <a:solidFill>
                  <a:schemeClr val="tx1"/>
                </a:solidFill>
              </a:rPr>
              <a:t>OASAS Provider </a:t>
            </a:r>
            <a:r>
              <a:rPr lang="en-US" sz="2400" b="1" dirty="0" smtClean="0">
                <a:solidFill>
                  <a:schemeClr val="tx1"/>
                </a:solidFill>
              </a:rPr>
              <a:t>Environmental Media </a:t>
            </a:r>
            <a:r>
              <a:rPr lang="en-US" sz="2400" b="1" dirty="0">
                <a:solidFill>
                  <a:schemeClr val="tx1"/>
                </a:solidFill>
              </a:rPr>
              <a:t>Strategies by Region</a:t>
            </a:r>
          </a:p>
        </p:txBody>
      </p:sp>
      <p:graphicFrame>
        <p:nvGraphicFramePr>
          <p:cNvPr id="5" name="Chart 4"/>
          <p:cNvGraphicFramePr/>
          <p:nvPr>
            <p:extLst>
              <p:ext uri="{D42A27DB-BD31-4B8C-83A1-F6EECF244321}">
                <p14:modId xmlns:p14="http://schemas.microsoft.com/office/powerpoint/2010/main" val="2954613889"/>
              </p:ext>
            </p:extLst>
          </p:nvPr>
        </p:nvGraphicFramePr>
        <p:xfrm>
          <a:off x="812800" y="876300"/>
          <a:ext cx="10566400" cy="563682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C0051610-E9BF-44E7-8BD3-193A23E4AC7D}" type="slidenum">
              <a:rPr lang="en-US" altLang="en-US" smtClean="0"/>
              <a:pPr/>
              <a:t>30</a:t>
            </a:fld>
            <a:endParaRPr lang="en-US" altLang="en-US"/>
          </a:p>
        </p:txBody>
      </p:sp>
    </p:spTree>
    <p:extLst>
      <p:ext uri="{BB962C8B-B14F-4D97-AF65-F5344CB8AC3E}">
        <p14:creationId xmlns:p14="http://schemas.microsoft.com/office/powerpoint/2010/main" val="2376463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339"/>
            <a:ext cx="8229600" cy="779461"/>
          </a:xfrm>
        </p:spPr>
        <p:txBody>
          <a:bodyPr>
            <a:normAutofit/>
          </a:bodyPr>
          <a:lstStyle/>
          <a:p>
            <a:pPr algn="ctr"/>
            <a:r>
              <a:rPr lang="en-US" sz="2400" b="1" dirty="0">
                <a:solidFill>
                  <a:schemeClr val="tx1"/>
                </a:solidFill>
              </a:rPr>
              <a:t>Media Advocacy</a:t>
            </a:r>
          </a:p>
        </p:txBody>
      </p:sp>
      <p:sp>
        <p:nvSpPr>
          <p:cNvPr id="3" name="Content Placeholder 2"/>
          <p:cNvSpPr>
            <a:spLocks noGrp="1"/>
          </p:cNvSpPr>
          <p:nvPr>
            <p:ph idx="1"/>
          </p:nvPr>
        </p:nvSpPr>
        <p:spPr>
          <a:xfrm>
            <a:off x="876300" y="1460500"/>
            <a:ext cx="10477500" cy="5270500"/>
          </a:xfrm>
        </p:spPr>
        <p:txBody>
          <a:bodyPr>
            <a:normAutofit fontScale="70000" lnSpcReduction="20000"/>
          </a:bodyPr>
          <a:lstStyle/>
          <a:p>
            <a:r>
              <a:rPr lang="en-US" sz="4600" b="1" dirty="0">
                <a:solidFill>
                  <a:schemeClr val="tx1"/>
                </a:solidFill>
              </a:rPr>
              <a:t>The strategic use of media to support community organizing and advance public health policy</a:t>
            </a:r>
            <a:r>
              <a:rPr lang="en-US" sz="4600" b="1" dirty="0" smtClean="0">
                <a:solidFill>
                  <a:schemeClr val="tx1"/>
                </a:solidFill>
              </a:rPr>
              <a:t>.</a:t>
            </a:r>
          </a:p>
          <a:p>
            <a:pPr marL="36900" indent="0">
              <a:buNone/>
            </a:pPr>
            <a:endParaRPr lang="en-US" sz="4600" b="1" dirty="0">
              <a:solidFill>
                <a:schemeClr val="tx1"/>
              </a:solidFill>
            </a:endParaRPr>
          </a:p>
          <a:p>
            <a:r>
              <a:rPr lang="en-US" sz="4600" b="1" dirty="0">
                <a:solidFill>
                  <a:schemeClr val="tx1"/>
                </a:solidFill>
              </a:rPr>
              <a:t>Aimed at policy makers to influence policy change and community members to garner public support</a:t>
            </a:r>
            <a:r>
              <a:rPr lang="en-US" sz="4600" b="1" dirty="0" smtClean="0">
                <a:solidFill>
                  <a:schemeClr val="tx1"/>
                </a:solidFill>
              </a:rPr>
              <a:t>.</a:t>
            </a:r>
          </a:p>
          <a:p>
            <a:pPr marL="36900" indent="0">
              <a:buNone/>
            </a:pPr>
            <a:endParaRPr lang="en-US" sz="4600" b="1" dirty="0">
              <a:solidFill>
                <a:schemeClr val="tx1"/>
              </a:solidFill>
            </a:endParaRPr>
          </a:p>
          <a:p>
            <a:r>
              <a:rPr lang="en-US" sz="4600" b="1" dirty="0">
                <a:solidFill>
                  <a:schemeClr val="tx1"/>
                </a:solidFill>
              </a:rPr>
              <a:t>Example:</a:t>
            </a:r>
          </a:p>
          <a:p>
            <a:pPr marL="450000" lvl="1" indent="0">
              <a:buNone/>
            </a:pPr>
            <a:r>
              <a:rPr lang="en-US" sz="4600" dirty="0" smtClean="0">
                <a:solidFill>
                  <a:schemeClr val="tx1"/>
                </a:solidFill>
              </a:rPr>
              <a:t>- Oakland coalition’s effort to develop an ordinance that requires education, monitoring, and enforcement for alcohol retailers. </a:t>
            </a:r>
          </a:p>
          <a:p>
            <a:pPr lvl="1"/>
            <a:endParaRPr lang="en-US" sz="1600" dirty="0"/>
          </a:p>
          <a:p>
            <a:pPr marL="0" indent="0">
              <a:buNone/>
            </a:pPr>
            <a:endParaRPr lang="en-US" dirty="0">
              <a:solidFill>
                <a:srgbClr val="FFFF00"/>
              </a:solidFill>
            </a:endParaRPr>
          </a:p>
          <a:p>
            <a:endParaRPr lang="en-US" dirty="0">
              <a:solidFill>
                <a:srgbClr val="FFFF00"/>
              </a:solidFill>
            </a:endParaRPr>
          </a:p>
        </p:txBody>
      </p:sp>
      <p:sp>
        <p:nvSpPr>
          <p:cNvPr id="4" name="Slide Number Placeholder 3"/>
          <p:cNvSpPr>
            <a:spLocks noGrp="1"/>
          </p:cNvSpPr>
          <p:nvPr>
            <p:ph type="sldNum" sz="quarter" idx="12"/>
          </p:nvPr>
        </p:nvSpPr>
        <p:spPr/>
        <p:txBody>
          <a:bodyPr/>
          <a:lstStyle/>
          <a:p>
            <a:fld id="{C0051610-E9BF-44E7-8BD3-193A23E4AC7D}" type="slidenum">
              <a:rPr lang="en-US" altLang="en-US" smtClean="0"/>
              <a:pPr/>
              <a:t>31</a:t>
            </a:fld>
            <a:endParaRPr lang="en-US" altLang="en-US"/>
          </a:p>
        </p:txBody>
      </p:sp>
    </p:spTree>
    <p:extLst>
      <p:ext uri="{BB962C8B-B14F-4D97-AF65-F5344CB8AC3E}">
        <p14:creationId xmlns:p14="http://schemas.microsoft.com/office/powerpoint/2010/main" val="3477941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095" y="177800"/>
            <a:ext cx="10353762" cy="876300"/>
          </a:xfrm>
        </p:spPr>
        <p:txBody>
          <a:bodyPr>
            <a:normAutofit/>
          </a:bodyPr>
          <a:lstStyle/>
          <a:p>
            <a:r>
              <a:rPr lang="en-US" sz="2400" b="1" dirty="0">
                <a:solidFill>
                  <a:schemeClr val="tx1"/>
                </a:solidFill>
              </a:rPr>
              <a:t>Media Advocacy</a:t>
            </a:r>
          </a:p>
        </p:txBody>
      </p:sp>
      <p:sp>
        <p:nvSpPr>
          <p:cNvPr id="3" name="Content Placeholder 2"/>
          <p:cNvSpPr>
            <a:spLocks noGrp="1"/>
          </p:cNvSpPr>
          <p:nvPr>
            <p:ph idx="1"/>
          </p:nvPr>
        </p:nvSpPr>
        <p:spPr>
          <a:xfrm>
            <a:off x="317500" y="1181100"/>
            <a:ext cx="11607800" cy="5448300"/>
          </a:xfrm>
        </p:spPr>
        <p:txBody>
          <a:bodyPr>
            <a:noAutofit/>
          </a:bodyPr>
          <a:lstStyle/>
          <a:p>
            <a:r>
              <a:rPr lang="en-US" sz="3200" b="1" dirty="0">
                <a:solidFill>
                  <a:schemeClr val="tx1"/>
                </a:solidFill>
              </a:rPr>
              <a:t>Resources</a:t>
            </a:r>
          </a:p>
          <a:p>
            <a:pPr lvl="1"/>
            <a:r>
              <a:rPr lang="en-US" sz="3200" b="1" dirty="0">
                <a:solidFill>
                  <a:schemeClr val="tx1"/>
                </a:solidFill>
              </a:rPr>
              <a:t>CADCA</a:t>
            </a:r>
            <a:r>
              <a:rPr lang="en-US" sz="3200" dirty="0">
                <a:solidFill>
                  <a:schemeClr val="tx1"/>
                </a:solidFill>
              </a:rPr>
              <a:t> (http://www.cadca.org/sites/default/files/resource/files/workingwithmedia.pdf)</a:t>
            </a:r>
          </a:p>
          <a:p>
            <a:pPr lvl="1"/>
            <a:r>
              <a:rPr lang="en-US" sz="3200" b="1" dirty="0">
                <a:solidFill>
                  <a:schemeClr val="tx1"/>
                </a:solidFill>
              </a:rPr>
              <a:t>Berkeley Media Studies Group (www.bmsg.org)</a:t>
            </a:r>
          </a:p>
          <a:p>
            <a:pPr lvl="1"/>
            <a:r>
              <a:rPr lang="en-US" sz="3200" b="1" dirty="0">
                <a:solidFill>
                  <a:schemeClr val="tx1"/>
                </a:solidFill>
              </a:rPr>
              <a:t>California Endowment </a:t>
            </a:r>
            <a:r>
              <a:rPr lang="en-US" sz="3200" dirty="0">
                <a:solidFill>
                  <a:schemeClr val="tx1"/>
                </a:solidFill>
              </a:rPr>
              <a:t>(http://sph.berkeley.edu/sites/default/files/Communicating-for-Change-Making-the-Case-for-Health-with-Media-Advocacy.pdf)</a:t>
            </a:r>
          </a:p>
          <a:p>
            <a:endParaRPr lang="en-US" sz="3200" dirty="0"/>
          </a:p>
        </p:txBody>
      </p:sp>
    </p:spTree>
    <p:extLst>
      <p:ext uri="{BB962C8B-B14F-4D97-AF65-F5344CB8AC3E}">
        <p14:creationId xmlns:p14="http://schemas.microsoft.com/office/powerpoint/2010/main" val="3585006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339"/>
            <a:ext cx="8229600" cy="1012825"/>
          </a:xfrm>
        </p:spPr>
        <p:txBody>
          <a:bodyPr>
            <a:normAutofit/>
          </a:bodyPr>
          <a:lstStyle/>
          <a:p>
            <a:pPr algn="ctr"/>
            <a:r>
              <a:rPr lang="en-US" sz="2400" b="1" dirty="0">
                <a:solidFill>
                  <a:schemeClr val="tx1"/>
                </a:solidFill>
              </a:rPr>
              <a:t>Media Advocacy</a:t>
            </a:r>
            <a:br>
              <a:rPr lang="en-US" sz="2400" b="1" dirty="0">
                <a:solidFill>
                  <a:schemeClr val="tx1"/>
                </a:solidFill>
              </a:rPr>
            </a:br>
            <a:r>
              <a:rPr lang="en-US" sz="2400" b="1" dirty="0">
                <a:solidFill>
                  <a:srgbClr val="92D050"/>
                </a:solidFill>
              </a:rPr>
              <a:t>Core Components</a:t>
            </a:r>
          </a:p>
        </p:txBody>
      </p:sp>
      <p:sp>
        <p:nvSpPr>
          <p:cNvPr id="3" name="Content Placeholder 2"/>
          <p:cNvSpPr>
            <a:spLocks noGrp="1"/>
          </p:cNvSpPr>
          <p:nvPr>
            <p:ph idx="1"/>
          </p:nvPr>
        </p:nvSpPr>
        <p:spPr>
          <a:xfrm>
            <a:off x="1168400" y="1193800"/>
            <a:ext cx="9982200" cy="5575300"/>
          </a:xfrm>
        </p:spPr>
        <p:txBody>
          <a:bodyPr>
            <a:normAutofit/>
          </a:bodyPr>
          <a:lstStyle/>
          <a:p>
            <a:r>
              <a:rPr lang="en-US" sz="3200" dirty="0">
                <a:solidFill>
                  <a:schemeClr val="tx1"/>
                </a:solidFill>
              </a:rPr>
              <a:t>Get to know media contacts</a:t>
            </a:r>
          </a:p>
          <a:p>
            <a:r>
              <a:rPr lang="en-US" sz="3200" dirty="0">
                <a:solidFill>
                  <a:schemeClr val="tx1"/>
                </a:solidFill>
              </a:rPr>
              <a:t>Monitor the media, including industry ads, research reports, and local news stories</a:t>
            </a:r>
          </a:p>
          <a:p>
            <a:r>
              <a:rPr lang="en-US" sz="3200" dirty="0">
                <a:solidFill>
                  <a:schemeClr val="tx1"/>
                </a:solidFill>
              </a:rPr>
              <a:t>Frame the issue:</a:t>
            </a:r>
          </a:p>
          <a:p>
            <a:pPr marL="450000" lvl="1" indent="0">
              <a:buNone/>
            </a:pPr>
            <a:r>
              <a:rPr lang="en-US" sz="3200" dirty="0" smtClean="0">
                <a:solidFill>
                  <a:schemeClr val="tx1"/>
                </a:solidFill>
              </a:rPr>
              <a:t> - Describe </a:t>
            </a:r>
            <a:r>
              <a:rPr lang="en-US" sz="3200" dirty="0">
                <a:solidFill>
                  <a:schemeClr val="tx1"/>
                </a:solidFill>
              </a:rPr>
              <a:t>the issue at hand</a:t>
            </a:r>
          </a:p>
          <a:p>
            <a:pPr marL="450000" lvl="1" indent="0">
              <a:buNone/>
            </a:pPr>
            <a:r>
              <a:rPr lang="en-US" sz="3200" dirty="0" smtClean="0">
                <a:solidFill>
                  <a:schemeClr val="tx1"/>
                </a:solidFill>
              </a:rPr>
              <a:t> - Describe </a:t>
            </a:r>
            <a:r>
              <a:rPr lang="en-US" sz="3200" dirty="0">
                <a:solidFill>
                  <a:schemeClr val="tx1"/>
                </a:solidFill>
              </a:rPr>
              <a:t>what you want to change and how </a:t>
            </a:r>
            <a:r>
              <a:rPr lang="en-US" sz="3200" smtClean="0">
                <a:solidFill>
                  <a:schemeClr val="tx1"/>
                </a:solidFill>
              </a:rPr>
              <a:t>to          		change </a:t>
            </a:r>
            <a:r>
              <a:rPr lang="en-US" sz="3200" dirty="0">
                <a:solidFill>
                  <a:schemeClr val="tx1"/>
                </a:solidFill>
              </a:rPr>
              <a:t>it</a:t>
            </a:r>
          </a:p>
          <a:p>
            <a:pPr marL="450000" lvl="1" indent="0">
              <a:buNone/>
            </a:pPr>
            <a:r>
              <a:rPr lang="en-US" sz="3200" dirty="0" smtClean="0">
                <a:solidFill>
                  <a:schemeClr val="tx1"/>
                </a:solidFill>
              </a:rPr>
              <a:t> - Know </a:t>
            </a:r>
            <a:r>
              <a:rPr lang="en-US" sz="3200" dirty="0">
                <a:solidFill>
                  <a:schemeClr val="tx1"/>
                </a:solidFill>
              </a:rPr>
              <a:t>who can make the change</a:t>
            </a:r>
          </a:p>
          <a:p>
            <a:endParaRPr lang="en-US" sz="2400" dirty="0"/>
          </a:p>
        </p:txBody>
      </p:sp>
      <p:sp>
        <p:nvSpPr>
          <p:cNvPr id="4" name="Slide Number Placeholder 3"/>
          <p:cNvSpPr>
            <a:spLocks noGrp="1"/>
          </p:cNvSpPr>
          <p:nvPr>
            <p:ph type="sldNum" sz="quarter" idx="12"/>
          </p:nvPr>
        </p:nvSpPr>
        <p:spPr/>
        <p:txBody>
          <a:bodyPr/>
          <a:lstStyle/>
          <a:p>
            <a:fld id="{C0051610-E9BF-44E7-8BD3-193A23E4AC7D}" type="slidenum">
              <a:rPr lang="en-US" altLang="en-US" smtClean="0"/>
              <a:pPr/>
              <a:t>33</a:t>
            </a:fld>
            <a:endParaRPr lang="en-US" altLang="en-US"/>
          </a:p>
        </p:txBody>
      </p:sp>
    </p:spTree>
    <p:extLst>
      <p:ext uri="{BB962C8B-B14F-4D97-AF65-F5344CB8AC3E}">
        <p14:creationId xmlns:p14="http://schemas.microsoft.com/office/powerpoint/2010/main" val="3254979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Media Advocacy</a:t>
            </a:r>
            <a:r>
              <a:rPr lang="en-US" sz="2400" b="1" dirty="0">
                <a:ln>
                  <a:solidFill>
                    <a:prstClr val="black">
                      <a:lumMod val="75000"/>
                      <a:lumOff val="25000"/>
                      <a:alpha val="10000"/>
                    </a:prstClr>
                  </a:solidFill>
                </a:ln>
                <a:solidFill>
                  <a:srgbClr val="DCD8DC"/>
                </a:solidFill>
                <a:effectLst>
                  <a:outerShdw blurRad="9525" dist="25400" dir="14640000" algn="tl" rotWithShape="0">
                    <a:prstClr val="black">
                      <a:alpha val="30000"/>
                    </a:prstClr>
                  </a:outerShdw>
                </a:effectLst>
              </a:rPr>
              <a:t/>
            </a:r>
            <a:br>
              <a:rPr lang="en-US" sz="2400" b="1" dirty="0">
                <a:ln>
                  <a:solidFill>
                    <a:prstClr val="black">
                      <a:lumMod val="75000"/>
                      <a:lumOff val="25000"/>
                      <a:alpha val="10000"/>
                    </a:prstClr>
                  </a:solidFill>
                </a:ln>
                <a:solidFill>
                  <a:srgbClr val="DCD8DC"/>
                </a:solidFill>
                <a:effectLst>
                  <a:outerShdw blurRad="9525" dist="25400" dir="14640000" algn="tl" rotWithShape="0">
                    <a:prstClr val="black">
                      <a:alpha val="30000"/>
                    </a:prstClr>
                  </a:outerShdw>
                </a:effectLst>
              </a:rPr>
            </a:br>
            <a:r>
              <a:rPr lang="en-US" sz="2400" b="1" dirty="0">
                <a:ln>
                  <a:solidFill>
                    <a:prstClr val="black">
                      <a:lumMod val="75000"/>
                      <a:lumOff val="25000"/>
                      <a:alpha val="10000"/>
                    </a:prstClr>
                  </a:solidFill>
                </a:ln>
                <a:solidFill>
                  <a:srgbClr val="92D050"/>
                </a:solidFill>
                <a:effectLst>
                  <a:outerShdw blurRad="9525" dist="25400" dir="14640000" algn="tl" rotWithShape="0">
                    <a:prstClr val="black">
                      <a:alpha val="30000"/>
                    </a:prstClr>
                  </a:outerShdw>
                </a:effectLst>
              </a:rPr>
              <a:t>Core Components</a:t>
            </a:r>
            <a:endParaRPr lang="en-US" sz="2400" b="1" dirty="0">
              <a:solidFill>
                <a:srgbClr val="92D050"/>
              </a:solidFill>
            </a:endParaRPr>
          </a:p>
        </p:txBody>
      </p:sp>
      <p:sp>
        <p:nvSpPr>
          <p:cNvPr id="3" name="Content Placeholder 2"/>
          <p:cNvSpPr>
            <a:spLocks noGrp="1"/>
          </p:cNvSpPr>
          <p:nvPr>
            <p:ph idx="1"/>
          </p:nvPr>
        </p:nvSpPr>
        <p:spPr>
          <a:xfrm>
            <a:off x="875695" y="2075349"/>
            <a:ext cx="10353762" cy="4058751"/>
          </a:xfrm>
        </p:spPr>
        <p:txBody>
          <a:bodyPr>
            <a:normAutofit/>
          </a:bodyPr>
          <a:lstStyle/>
          <a:p>
            <a:r>
              <a:rPr lang="en-US" sz="3200" dirty="0">
                <a:solidFill>
                  <a:schemeClr val="tx1"/>
                </a:solidFill>
              </a:rPr>
              <a:t>Stay on message by keeping to the three framing components and repeat if time permits</a:t>
            </a:r>
          </a:p>
          <a:p>
            <a:r>
              <a:rPr lang="en-US" sz="3200" dirty="0">
                <a:solidFill>
                  <a:schemeClr val="tx1"/>
                </a:solidFill>
              </a:rPr>
              <a:t>Ensure messages are linked to issues with which the public has concerns</a:t>
            </a:r>
          </a:p>
          <a:p>
            <a:r>
              <a:rPr lang="en-US" sz="3200" dirty="0">
                <a:solidFill>
                  <a:schemeClr val="tx1"/>
                </a:solidFill>
              </a:rPr>
              <a:t>Use local statistics to tell the story</a:t>
            </a:r>
          </a:p>
        </p:txBody>
      </p:sp>
    </p:spTree>
    <p:extLst>
      <p:ext uri="{BB962C8B-B14F-4D97-AF65-F5344CB8AC3E}">
        <p14:creationId xmlns:p14="http://schemas.microsoft.com/office/powerpoint/2010/main" val="19163598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169" y="0"/>
            <a:ext cx="10353762" cy="658262"/>
          </a:xfrm>
        </p:spPr>
        <p:txBody>
          <a:bodyPr>
            <a:normAutofit/>
          </a:bodyPr>
          <a:lstStyle/>
          <a:p>
            <a:r>
              <a:rPr lang="en-US" sz="2400" b="1" dirty="0">
                <a:solidFill>
                  <a:schemeClr val="tx1"/>
                </a:solidFill>
              </a:rPr>
              <a:t>Media Advocacy Fidelity Scale</a:t>
            </a:r>
          </a:p>
        </p:txBody>
      </p:sp>
      <p:pic>
        <p:nvPicPr>
          <p:cNvPr id="7" name="Picture 6"/>
          <p:cNvPicPr>
            <a:picLocks noChangeAspect="1"/>
          </p:cNvPicPr>
          <p:nvPr/>
        </p:nvPicPr>
        <p:blipFill>
          <a:blip r:embed="rId2"/>
          <a:stretch>
            <a:fillRect/>
          </a:stretch>
        </p:blipFill>
        <p:spPr>
          <a:xfrm>
            <a:off x="838200" y="698500"/>
            <a:ext cx="10553700" cy="6159500"/>
          </a:xfrm>
          <a:prstGeom prst="rect">
            <a:avLst/>
          </a:prstGeom>
        </p:spPr>
      </p:pic>
      <p:sp>
        <p:nvSpPr>
          <p:cNvPr id="3" name="Slide Number Placeholder 2"/>
          <p:cNvSpPr>
            <a:spLocks noGrp="1"/>
          </p:cNvSpPr>
          <p:nvPr>
            <p:ph type="sldNum" sz="quarter" idx="12"/>
          </p:nvPr>
        </p:nvSpPr>
        <p:spPr/>
        <p:txBody>
          <a:bodyPr/>
          <a:lstStyle/>
          <a:p>
            <a:fld id="{C0051610-E9BF-44E7-8BD3-193A23E4AC7D}" type="slidenum">
              <a:rPr lang="en-US" altLang="en-US" smtClean="0"/>
              <a:pPr/>
              <a:t>35</a:t>
            </a:fld>
            <a:endParaRPr lang="en-US" altLang="en-US"/>
          </a:p>
        </p:txBody>
      </p:sp>
    </p:spTree>
    <p:extLst>
      <p:ext uri="{BB962C8B-B14F-4D97-AF65-F5344CB8AC3E}">
        <p14:creationId xmlns:p14="http://schemas.microsoft.com/office/powerpoint/2010/main" val="1958314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End of Part 1</a:t>
            </a:r>
          </a:p>
        </p:txBody>
      </p:sp>
      <p:sp>
        <p:nvSpPr>
          <p:cNvPr id="3" name="Slide Number Placeholder 2"/>
          <p:cNvSpPr>
            <a:spLocks noGrp="1"/>
          </p:cNvSpPr>
          <p:nvPr>
            <p:ph type="sldNum" sz="quarter" idx="12"/>
          </p:nvPr>
        </p:nvSpPr>
        <p:spPr/>
        <p:txBody>
          <a:bodyPr/>
          <a:lstStyle/>
          <a:p>
            <a:fld id="{C0051610-E9BF-44E7-8BD3-193A23E4AC7D}" type="slidenum">
              <a:rPr lang="en-US" altLang="en-US" smtClean="0"/>
              <a:pPr/>
              <a:t>36</a:t>
            </a:fld>
            <a:endParaRPr lang="en-US" alt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900" y="1648408"/>
            <a:ext cx="2209799" cy="23300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100" y="1648408"/>
            <a:ext cx="2501900" cy="23300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100" y="4699000"/>
            <a:ext cx="3073400" cy="1574800"/>
          </a:xfrm>
          <a:prstGeom prst="rect">
            <a:avLst/>
          </a:prstGeom>
        </p:spPr>
      </p:pic>
      <p:sp>
        <p:nvSpPr>
          <p:cNvPr id="7" name="TextBox 6"/>
          <p:cNvSpPr txBox="1"/>
          <p:nvPr/>
        </p:nvSpPr>
        <p:spPr>
          <a:xfrm>
            <a:off x="4654297" y="3828289"/>
            <a:ext cx="2095445" cy="646331"/>
          </a:xfrm>
          <a:prstGeom prst="rect">
            <a:avLst/>
          </a:prstGeom>
          <a:noFill/>
        </p:spPr>
        <p:txBody>
          <a:bodyPr wrap="none" rtlCol="0">
            <a:spAutoFit/>
          </a:bodyPr>
          <a:lstStyle/>
          <a:p>
            <a:r>
              <a:rPr lang="en-US" sz="3600" b="1" dirty="0">
                <a:latin typeface="Cairo SF" pitchFamily="2" charset="0"/>
              </a:rPr>
              <a:t>Break Time !!!</a:t>
            </a:r>
          </a:p>
        </p:txBody>
      </p:sp>
    </p:spTree>
    <p:extLst>
      <p:ext uri="{BB962C8B-B14F-4D97-AF65-F5344CB8AC3E}">
        <p14:creationId xmlns:p14="http://schemas.microsoft.com/office/powerpoint/2010/main" val="174492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90">
                                          <p:stCondLst>
                                            <p:cond delay="0"/>
                                          </p:stCondLst>
                                        </p:cTn>
                                        <p:tgtEl>
                                          <p:spTgt spid="5"/>
                                        </p:tgtEl>
                                      </p:cBhvr>
                                    </p:animEffect>
                                    <p:anim calcmode="lin" valueType="num">
                                      <p:cBhvr>
                                        <p:cTn id="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gtEl>
                                      </p:cBhvr>
                                      <p:to x="100000" y="60000"/>
                                    </p:animScale>
                                    <p:animScale>
                                      <p:cBhvr>
                                        <p:cTn id="14" dur="83" decel="50000">
                                          <p:stCondLst>
                                            <p:cond delay="338"/>
                                          </p:stCondLst>
                                        </p:cTn>
                                        <p:tgtEl>
                                          <p:spTgt spid="5"/>
                                        </p:tgtEl>
                                      </p:cBhvr>
                                      <p:to x="100000" y="100000"/>
                                    </p:animScale>
                                    <p:animScale>
                                      <p:cBhvr>
                                        <p:cTn id="15" dur="13">
                                          <p:stCondLst>
                                            <p:cond delay="656"/>
                                          </p:stCondLst>
                                        </p:cTn>
                                        <p:tgtEl>
                                          <p:spTgt spid="5"/>
                                        </p:tgtEl>
                                      </p:cBhvr>
                                      <p:to x="100000" y="80000"/>
                                    </p:animScale>
                                    <p:animScale>
                                      <p:cBhvr>
                                        <p:cTn id="16" dur="83" decel="50000">
                                          <p:stCondLst>
                                            <p:cond delay="669"/>
                                          </p:stCondLst>
                                        </p:cTn>
                                        <p:tgtEl>
                                          <p:spTgt spid="5"/>
                                        </p:tgtEl>
                                      </p:cBhvr>
                                      <p:to x="100000" y="100000"/>
                                    </p:animScale>
                                    <p:animScale>
                                      <p:cBhvr>
                                        <p:cTn id="17" dur="13">
                                          <p:stCondLst>
                                            <p:cond delay="821"/>
                                          </p:stCondLst>
                                        </p:cTn>
                                        <p:tgtEl>
                                          <p:spTgt spid="5"/>
                                        </p:tgtEl>
                                      </p:cBhvr>
                                      <p:to x="100000" y="90000"/>
                                    </p:animScale>
                                    <p:animScale>
                                      <p:cBhvr>
                                        <p:cTn id="18" dur="83" decel="50000">
                                          <p:stCondLst>
                                            <p:cond delay="834"/>
                                          </p:stCondLst>
                                        </p:cTn>
                                        <p:tgtEl>
                                          <p:spTgt spid="5"/>
                                        </p:tgtEl>
                                      </p:cBhvr>
                                      <p:to x="100000" y="100000"/>
                                    </p:animScale>
                                    <p:animScale>
                                      <p:cBhvr>
                                        <p:cTn id="19" dur="13">
                                          <p:stCondLst>
                                            <p:cond delay="904"/>
                                          </p:stCondLst>
                                        </p:cTn>
                                        <p:tgtEl>
                                          <p:spTgt spid="5"/>
                                        </p:tgtEl>
                                      </p:cBhvr>
                                      <p:to x="100000" y="95000"/>
                                    </p:animScale>
                                    <p:animScale>
                                      <p:cBhvr>
                                        <p:cTn id="20" dur="83" decel="50000">
                                          <p:stCondLst>
                                            <p:cond delay="917"/>
                                          </p:stCondLst>
                                        </p:cTn>
                                        <p:tgtEl>
                                          <p:spTgt spid="5"/>
                                        </p:tgtEl>
                                      </p:cBhvr>
                                      <p:to x="100000" y="100000"/>
                                    </p:animScale>
                                  </p:childTnLst>
                                </p:cTn>
                              </p:par>
                              <p:par>
                                <p:cTn id="21" presetID="53" presetClass="entr" presetSubtype="16" repeatCount="300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5000" fill="hold"/>
                                        <p:tgtEl>
                                          <p:spTgt spid="6"/>
                                        </p:tgtEl>
                                        <p:attrNameLst>
                                          <p:attrName>ppt_w</p:attrName>
                                        </p:attrNameLst>
                                      </p:cBhvr>
                                      <p:tavLst>
                                        <p:tav tm="0">
                                          <p:val>
                                            <p:fltVal val="0"/>
                                          </p:val>
                                        </p:tav>
                                        <p:tav tm="100000">
                                          <p:val>
                                            <p:strVal val="#ppt_w"/>
                                          </p:val>
                                        </p:tav>
                                      </p:tavLst>
                                    </p:anim>
                                    <p:anim calcmode="lin" valueType="num">
                                      <p:cBhvr>
                                        <p:cTn id="24" dur="15000" fill="hold"/>
                                        <p:tgtEl>
                                          <p:spTgt spid="6"/>
                                        </p:tgtEl>
                                        <p:attrNameLst>
                                          <p:attrName>ppt_h</p:attrName>
                                        </p:attrNameLst>
                                      </p:cBhvr>
                                      <p:tavLst>
                                        <p:tav tm="0">
                                          <p:val>
                                            <p:fltVal val="0"/>
                                          </p:val>
                                        </p:tav>
                                        <p:tav tm="100000">
                                          <p:val>
                                            <p:strVal val="#ppt_h"/>
                                          </p:val>
                                        </p:tav>
                                      </p:tavLst>
                                    </p:anim>
                                    <p:animEffect transition="in" filter="fade">
                                      <p:cBhvr>
                                        <p:cTn id="25" dur="15000"/>
                                        <p:tgtEl>
                                          <p:spTgt spid="6"/>
                                        </p:tgtEl>
                                      </p:cBhvr>
                                    </p:animEffect>
                                  </p:childTnLst>
                                </p:cTn>
                              </p:par>
                              <p:par>
                                <p:cTn id="26" presetID="26" presetClass="emph" presetSubtype="0" repeatCount="3000" fill="hold" nodeType="withEffect">
                                  <p:stCondLst>
                                    <p:cond delay="0"/>
                                  </p:stCondLst>
                                  <p:childTnLst>
                                    <p:animEffect transition="out" filter="fade">
                                      <p:cBhvr>
                                        <p:cTn id="27" dur="15000" tmFilter="0, 0; .2, .5; .8, .5; 1, 0"/>
                                        <p:tgtEl>
                                          <p:spTgt spid="6"/>
                                        </p:tgtEl>
                                      </p:cBhvr>
                                    </p:animEffect>
                                    <p:animScale>
                                      <p:cBhvr>
                                        <p:cTn id="28" dur="7500" autoRev="1" fill="hold"/>
                                        <p:tgtEl>
                                          <p:spTgt spid="6"/>
                                        </p:tgtEl>
                                      </p:cBhvr>
                                      <p:by x="105000" y="105000"/>
                                    </p:animScale>
                                  </p:childTnLst>
                                </p:cTn>
                              </p:par>
                              <p:par>
                                <p:cTn id="29" presetID="21" presetClass="emph" presetSubtype="0" repeatCount="3000" fill="hold" nodeType="withEffect">
                                  <p:stCondLst>
                                    <p:cond delay="0"/>
                                  </p:stCondLst>
                                  <p:childTnLst>
                                    <p:animClr clrSpc="hsl" dir="cw">
                                      <p:cBhvr override="childStyle">
                                        <p:cTn id="30" dur="15000" fill="hold"/>
                                        <p:tgtEl>
                                          <p:spTgt spid="6"/>
                                        </p:tgtEl>
                                        <p:attrNameLst>
                                          <p:attrName>style.color</p:attrName>
                                        </p:attrNameLst>
                                      </p:cBhvr>
                                      <p:by>
                                        <p:hsl h="7200000" s="0" l="0"/>
                                      </p:by>
                                    </p:animClr>
                                    <p:animClr clrSpc="hsl" dir="cw">
                                      <p:cBhvr>
                                        <p:cTn id="31" dur="15000" fill="hold"/>
                                        <p:tgtEl>
                                          <p:spTgt spid="6"/>
                                        </p:tgtEl>
                                        <p:attrNameLst>
                                          <p:attrName>fillcolor</p:attrName>
                                        </p:attrNameLst>
                                      </p:cBhvr>
                                      <p:by>
                                        <p:hsl h="7200000" s="0" l="0"/>
                                      </p:by>
                                    </p:animClr>
                                    <p:animClr clrSpc="hsl" dir="cw">
                                      <p:cBhvr>
                                        <p:cTn id="32" dur="15000" fill="hold"/>
                                        <p:tgtEl>
                                          <p:spTgt spid="6"/>
                                        </p:tgtEl>
                                        <p:attrNameLst>
                                          <p:attrName>stroke.color</p:attrName>
                                        </p:attrNameLst>
                                      </p:cBhvr>
                                      <p:by>
                                        <p:hsl h="7200000" s="0" l="0"/>
                                      </p:by>
                                    </p:animClr>
                                    <p:set>
                                      <p:cBhvr>
                                        <p:cTn id="33" dur="15000" fill="hold"/>
                                        <p:tgtEl>
                                          <p:spTgt spid="6"/>
                                        </p:tgtEl>
                                        <p:attrNameLst>
                                          <p:attrName>fill.type</p:attrName>
                                        </p:attrNameLst>
                                      </p:cBhvr>
                                      <p:to>
                                        <p:strVal val="solid"/>
                                      </p:to>
                                    </p:set>
                                  </p:childTnLst>
                                </p:cTn>
                              </p:par>
                              <p:par>
                                <p:cTn id="34" presetID="14" presetClass="path" presetSubtype="0" repeatCount="3000" accel="50000" decel="50000" fill="hold" nodeType="withEffect">
                                  <p:stCondLst>
                                    <p:cond delay="0"/>
                                  </p:stCondLst>
                                  <p:childTnLst>
                                    <p:animMotion origin="layout" path="M -0.29601 -0.45903 L 0.1526 -0.45903 L 0.33472 0.0419 L -0.11441 0.0419 L -0.29601 -0.45903 Z " pathEditMode="relative" rAng="0" ptsTypes="AAAAA">
                                      <p:cBhvr>
                                        <p:cTn id="35" dur="15000" fill="hold"/>
                                        <p:tgtEl>
                                          <p:spTgt spid="6"/>
                                        </p:tgtEl>
                                        <p:attrNameLst>
                                          <p:attrName>ppt_x</p:attrName>
                                          <p:attrName>ppt_y</p:attrName>
                                        </p:attrNameLst>
                                      </p:cBhvr>
                                      <p:rCtr x="31528" y="25046"/>
                                    </p:animMotion>
                                  </p:childTnLst>
                                </p:cTn>
                              </p:par>
                              <p:par>
                                <p:cTn id="36" presetID="44" presetClass="path" presetSubtype="0" accel="50000" decel="50000" fill="hold" grpId="0" nodeType="withEffect">
                                  <p:stCondLst>
                                    <p:cond delay="0"/>
                                  </p:stCondLst>
                                  <p:childTnLst>
                                    <p:animMotion origin="layout" path="M -0.4191 0.15093 L -0.27153 -0.1324 C -0.24045 -0.19629 -0.19393 -0.23032 -0.14566 -0.23032 C -0.09063 -0.23032 -0.0467 -0.19629 -0.01597 -0.1324 L 0.13281 0.15093 " pathEditMode="relative" rAng="0" ptsTypes="AAAAA">
                                      <p:cBhvr>
                                        <p:cTn id="37" dur="8500" fill="hold"/>
                                        <p:tgtEl>
                                          <p:spTgt spid="7"/>
                                        </p:tgtEl>
                                        <p:attrNameLst>
                                          <p:attrName>ppt_x</p:attrName>
                                          <p:attrName>ppt_y</p:attrName>
                                        </p:attrNameLst>
                                      </p:cBhvr>
                                      <p:rCtr x="27587" y="-19074"/>
                                    </p:animMotion>
                                  </p:childTnLst>
                                </p:cTn>
                              </p:par>
                              <p:par>
                                <p:cTn id="38" presetID="41" presetClass="path" presetSubtype="0" repeatCount="3000" accel="50000" decel="50000" fill="remove" nodeType="withEffect">
                                  <p:stCondLst>
                                    <p:cond delay="2000"/>
                                  </p:stCondLst>
                                  <p:childTnLst>
                                    <p:animMotion origin="layout" path="M -1.11111E-6 2.59259E-6 C -0.01198 -0.01412 -0.05382 -0.02755 -0.0684 -0.02755 C -0.16094 -0.02755 -0.25625 0.18889 -0.25625 0.40602 C -0.25625 0.29653 -0.30364 0.18889 -0.34861 0.18889 C -0.39618 0.18889 -0.44114 0.29815 -0.44114 0.40602 C -0.44114 0.35185 -0.46493 0.29653 -0.48889 0.29653 C -0.51267 0.29653 -0.53646 0.35023 -0.53646 0.40602 C -0.53646 0.37801 -0.54826 0.35185 -0.56024 0.35185 C -0.57205 0.35185 -0.58403 0.37963 -0.58403 0.40602 C -0.58403 0.39166 -0.5901 0.37801 -0.59583 0.37801 C -0.59896 0.37801 -0.60781 0.3919 -0.60781 0.40602 C -0.60781 0.39884 -0.61094 0.39166 -0.61389 0.39166 C -0.61389 0.39004 -0.62014 0.39861 -0.62014 0.40602 C -0.62014 0.40208 -0.62014 0.39884 -0.62326 0.39884 C -0.62326 0.40046 -0.62639 0.40254 -0.62639 0.40602 C -0.62639 0.40416 -0.62639 0.40208 -0.62639 0.40046 C -0.62951 0.40046 -0.62951 0.40208 -0.62951 0.40416 C -0.63264 0.40416 -0.63264 0.40254 -0.63264 0.40046 C -0.63559 0.40046 -0.63559 0.40208 -0.63559 0.40416 " pathEditMode="relative" rAng="0" ptsTypes="AAAAAAAAAAAAAAAAAAA">
                                      <p:cBhvr>
                                        <p:cTn id="39" dur="18000" fill="hold"/>
                                        <p:tgtEl>
                                          <p:spTgt spid="5"/>
                                        </p:tgtEl>
                                        <p:attrNameLst>
                                          <p:attrName>ppt_x</p:attrName>
                                          <p:attrName>ppt_y</p:attrName>
                                        </p:attrNameLst>
                                      </p:cBhvr>
                                      <p:rCtr x="-31788" y="18912"/>
                                    </p:animMotion>
                                  </p:childTnLst>
                                </p:cTn>
                              </p:par>
                              <p:par>
                                <p:cTn id="40" presetID="45" presetClass="entr" presetSubtype="0" repeatCount="300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2000"/>
                                        <p:tgtEl>
                                          <p:spTgt spid="4"/>
                                        </p:tgtEl>
                                      </p:cBhvr>
                                    </p:animEffect>
                                    <p:anim calcmode="lin" valueType="num">
                                      <p:cBhvr>
                                        <p:cTn id="43" dur="12000" fill="hold"/>
                                        <p:tgtEl>
                                          <p:spTgt spid="4"/>
                                        </p:tgtEl>
                                        <p:attrNameLst>
                                          <p:attrName>ppt_w</p:attrName>
                                        </p:attrNameLst>
                                      </p:cBhvr>
                                      <p:tavLst>
                                        <p:tav tm="0" fmla="#ppt_w*sin(2.5*pi*$)">
                                          <p:val>
                                            <p:fltVal val="0"/>
                                          </p:val>
                                        </p:tav>
                                        <p:tav tm="100000">
                                          <p:val>
                                            <p:fltVal val="1"/>
                                          </p:val>
                                        </p:tav>
                                      </p:tavLst>
                                    </p:anim>
                                    <p:anim calcmode="lin" valueType="num">
                                      <p:cBhvr>
                                        <p:cTn id="44" dur="12000" fill="hold"/>
                                        <p:tgtEl>
                                          <p:spTgt spid="4"/>
                                        </p:tgtEl>
                                        <p:attrNameLst>
                                          <p:attrName>ppt_h</p:attrName>
                                        </p:attrNameLst>
                                      </p:cBhvr>
                                      <p:tavLst>
                                        <p:tav tm="0">
                                          <p:val>
                                            <p:strVal val="#ppt_h"/>
                                          </p:val>
                                        </p:tav>
                                        <p:tav tm="100000">
                                          <p:val>
                                            <p:strVal val="#ppt_h"/>
                                          </p:val>
                                        </p:tav>
                                      </p:tavLst>
                                    </p:anim>
                                  </p:childTnLst>
                                </p:cTn>
                              </p:par>
                            </p:childTnLst>
                          </p:cTn>
                        </p:par>
                        <p:par>
                          <p:cTn id="45" fill="hold">
                            <p:stCondLst>
                              <p:cond delay="56000"/>
                            </p:stCondLst>
                            <p:childTnLst>
                              <p:par>
                                <p:cTn id="46" presetID="5" presetClass="path" presetSubtype="0" repeatCount="3000" accel="50000" decel="50000" fill="hold" nodeType="afterEffect">
                                  <p:stCondLst>
                                    <p:cond delay="0"/>
                                  </p:stCondLst>
                                  <p:childTnLst>
                                    <p:animMotion origin="layout" path="M 0.28212 -0.04329 L 0.37657 0.18912 L 0.68959 0.18912 L 0.43837 0.33218 L 0.53351 0.56505 L 0.28212 0.42153 L 0.03091 0.56505 L 0.12587 0.33218 L -0.125 0.18912 L 0.18785 0.18912 L 0.28212 -0.04329 Z " pathEditMode="relative" rAng="0" ptsTypes="AAAAAAAAAAA">
                                      <p:cBhvr>
                                        <p:cTn id="47" dur="12000" fill="hold"/>
                                        <p:tgtEl>
                                          <p:spTgt spid="4"/>
                                        </p:tgtEl>
                                        <p:attrNameLst>
                                          <p:attrName>ppt_x</p:attrName>
                                          <p:attrName>ppt_y</p:attrName>
                                        </p:attrNameLst>
                                      </p:cBhvr>
                                      <p:rCtr x="17" y="30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339"/>
            <a:ext cx="8229600" cy="741361"/>
          </a:xfrm>
        </p:spPr>
        <p:txBody>
          <a:bodyPr>
            <a:normAutofit/>
          </a:bodyPr>
          <a:lstStyle/>
          <a:p>
            <a:pPr algn="ctr"/>
            <a:r>
              <a:rPr lang="en-US" sz="2400" b="1" dirty="0">
                <a:solidFill>
                  <a:schemeClr val="tx1"/>
                </a:solidFill>
              </a:rPr>
              <a:t>Social Marketing</a:t>
            </a:r>
          </a:p>
        </p:txBody>
      </p:sp>
      <p:sp>
        <p:nvSpPr>
          <p:cNvPr id="3" name="Content Placeholder 2"/>
          <p:cNvSpPr>
            <a:spLocks noGrp="1"/>
          </p:cNvSpPr>
          <p:nvPr>
            <p:ph idx="1"/>
          </p:nvPr>
        </p:nvSpPr>
        <p:spPr>
          <a:xfrm>
            <a:off x="812800" y="1473201"/>
            <a:ext cx="10591800" cy="5181600"/>
          </a:xfrm>
        </p:spPr>
        <p:txBody>
          <a:bodyPr>
            <a:normAutofit fontScale="92500"/>
          </a:bodyPr>
          <a:lstStyle/>
          <a:p>
            <a:r>
              <a:rPr lang="en-US" sz="3200" b="1" dirty="0">
                <a:solidFill>
                  <a:schemeClr val="tx1"/>
                </a:solidFill>
              </a:rPr>
              <a:t>The use of commercial marketing approaches to influence attitudes and behaviors for societal benefit (rather than commercial benefit).</a:t>
            </a:r>
          </a:p>
          <a:p>
            <a:endParaRPr lang="en-US" sz="3200" b="1" dirty="0" smtClean="0">
              <a:solidFill>
                <a:schemeClr val="tx1"/>
              </a:solidFill>
            </a:endParaRPr>
          </a:p>
          <a:p>
            <a:r>
              <a:rPr lang="en-US" sz="3200" b="1" dirty="0" smtClean="0">
                <a:solidFill>
                  <a:schemeClr val="tx1"/>
                </a:solidFill>
              </a:rPr>
              <a:t>Usually </a:t>
            </a:r>
            <a:r>
              <a:rPr lang="en-US" sz="3200" b="1" dirty="0">
                <a:solidFill>
                  <a:schemeClr val="tx1"/>
                </a:solidFill>
              </a:rPr>
              <a:t>aimed at a specific sub-population to be effective. </a:t>
            </a:r>
          </a:p>
          <a:p>
            <a:endParaRPr lang="en-US" sz="3200" b="1" u="sng" dirty="0" smtClean="0">
              <a:solidFill>
                <a:schemeClr val="tx1"/>
              </a:solidFill>
            </a:endParaRPr>
          </a:p>
          <a:p>
            <a:r>
              <a:rPr lang="en-US" sz="3200" b="1" u="sng" dirty="0" smtClean="0">
                <a:solidFill>
                  <a:schemeClr val="tx1"/>
                </a:solidFill>
              </a:rPr>
              <a:t>Primary </a:t>
            </a:r>
            <a:r>
              <a:rPr lang="en-US" sz="3200" b="1" u="sng" dirty="0">
                <a:solidFill>
                  <a:schemeClr val="tx1"/>
                </a:solidFill>
              </a:rPr>
              <a:t>focus is the consumer</a:t>
            </a:r>
            <a:r>
              <a:rPr lang="en-US" sz="3200" b="1" dirty="0">
                <a:solidFill>
                  <a:schemeClr val="tx1"/>
                </a:solidFill>
              </a:rPr>
              <a:t>—learning what people want and need rather than trying to persuade them to want what you are selling.</a:t>
            </a:r>
          </a:p>
          <a:p>
            <a:pPr lvl="1"/>
            <a:endParaRPr lang="en-US" sz="1600" dirty="0"/>
          </a:p>
          <a:p>
            <a:pPr marL="0" indent="0">
              <a:buNone/>
            </a:pPr>
            <a:endParaRPr lang="en-US" dirty="0">
              <a:solidFill>
                <a:srgbClr val="FFFF00"/>
              </a:solidFill>
            </a:endParaRPr>
          </a:p>
          <a:p>
            <a:endParaRPr lang="en-US" dirty="0">
              <a:solidFill>
                <a:srgbClr val="FFFF00"/>
              </a:solidFill>
            </a:endParaRPr>
          </a:p>
        </p:txBody>
      </p:sp>
      <p:sp>
        <p:nvSpPr>
          <p:cNvPr id="4" name="Slide Number Placeholder 3"/>
          <p:cNvSpPr>
            <a:spLocks noGrp="1"/>
          </p:cNvSpPr>
          <p:nvPr>
            <p:ph type="sldNum" sz="quarter" idx="12"/>
          </p:nvPr>
        </p:nvSpPr>
        <p:spPr/>
        <p:txBody>
          <a:bodyPr/>
          <a:lstStyle/>
          <a:p>
            <a:fld id="{C0051610-E9BF-44E7-8BD3-193A23E4AC7D}" type="slidenum">
              <a:rPr lang="en-US" altLang="en-US" smtClean="0"/>
              <a:pPr/>
              <a:t>37</a:t>
            </a:fld>
            <a:endParaRPr lang="en-US" altLang="en-US"/>
          </a:p>
        </p:txBody>
      </p:sp>
    </p:spTree>
    <p:extLst>
      <p:ext uri="{BB962C8B-B14F-4D97-AF65-F5344CB8AC3E}">
        <p14:creationId xmlns:p14="http://schemas.microsoft.com/office/powerpoint/2010/main" val="9208902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395" y="127000"/>
            <a:ext cx="10353762" cy="711200"/>
          </a:xfrm>
        </p:spPr>
        <p:txBody>
          <a:bodyPr>
            <a:normAutofit/>
          </a:bodyPr>
          <a:lstStyle/>
          <a:p>
            <a:r>
              <a:rPr lang="en-US" sz="2400" b="1" dirty="0">
                <a:solidFill>
                  <a:schemeClr val="tx1"/>
                </a:solidFill>
              </a:rPr>
              <a:t>Social Marketing</a:t>
            </a:r>
          </a:p>
        </p:txBody>
      </p:sp>
      <p:sp>
        <p:nvSpPr>
          <p:cNvPr id="3" name="Content Placeholder 2"/>
          <p:cNvSpPr>
            <a:spLocks noGrp="1"/>
          </p:cNvSpPr>
          <p:nvPr>
            <p:ph idx="1"/>
          </p:nvPr>
        </p:nvSpPr>
        <p:spPr>
          <a:xfrm>
            <a:off x="685800" y="1270001"/>
            <a:ext cx="11176000" cy="5219700"/>
          </a:xfrm>
        </p:spPr>
        <p:txBody>
          <a:bodyPr>
            <a:normAutofit fontScale="77500" lnSpcReduction="20000"/>
          </a:bodyPr>
          <a:lstStyle/>
          <a:p>
            <a:r>
              <a:rPr lang="en-US" sz="4100" b="1" dirty="0">
                <a:solidFill>
                  <a:schemeClr val="tx1"/>
                </a:solidFill>
              </a:rPr>
              <a:t>The four Ps of marketing: product, price, place, promotion</a:t>
            </a:r>
          </a:p>
          <a:p>
            <a:r>
              <a:rPr lang="en-US" sz="4100" b="1" dirty="0">
                <a:solidFill>
                  <a:schemeClr val="tx1"/>
                </a:solidFill>
              </a:rPr>
              <a:t>Additional Ps:</a:t>
            </a:r>
            <a:r>
              <a:rPr lang="en-US" sz="4100" dirty="0">
                <a:solidFill>
                  <a:schemeClr val="tx1"/>
                </a:solidFill>
              </a:rPr>
              <a:t>   partnerships and public policy</a:t>
            </a:r>
          </a:p>
          <a:p>
            <a:r>
              <a:rPr lang="en-US" sz="4100" b="1" dirty="0">
                <a:solidFill>
                  <a:schemeClr val="tx1"/>
                </a:solidFill>
              </a:rPr>
              <a:t>Example:</a:t>
            </a:r>
          </a:p>
          <a:p>
            <a:pPr lvl="1"/>
            <a:r>
              <a:rPr lang="en-US" sz="4100" dirty="0">
                <a:solidFill>
                  <a:schemeClr val="tx1"/>
                </a:solidFill>
              </a:rPr>
              <a:t>Gwinnett county coalition’s effort to increase awareness of damage that alcohol has on developing brain </a:t>
            </a:r>
          </a:p>
          <a:p>
            <a:endParaRPr lang="en-US" sz="4100" b="1" dirty="0" smtClean="0">
              <a:solidFill>
                <a:schemeClr val="tx1"/>
              </a:solidFill>
            </a:endParaRPr>
          </a:p>
          <a:p>
            <a:r>
              <a:rPr lang="en-US" sz="4100" b="1" dirty="0" smtClean="0">
                <a:solidFill>
                  <a:schemeClr val="tx1"/>
                </a:solidFill>
              </a:rPr>
              <a:t>Resources</a:t>
            </a:r>
            <a:endParaRPr lang="en-US" sz="4100" b="1" dirty="0">
              <a:solidFill>
                <a:schemeClr val="tx1"/>
              </a:solidFill>
            </a:endParaRPr>
          </a:p>
          <a:p>
            <a:pPr lvl="1"/>
            <a:r>
              <a:rPr lang="en-US" sz="4100" b="1" dirty="0">
                <a:solidFill>
                  <a:schemeClr val="tx1"/>
                </a:solidFill>
              </a:rPr>
              <a:t>CADCA</a:t>
            </a:r>
            <a:r>
              <a:rPr lang="en-US" sz="4100" dirty="0">
                <a:solidFill>
                  <a:schemeClr val="tx1"/>
                </a:solidFill>
              </a:rPr>
              <a:t> (http://www.cadca.org/sites/default/files/resource/files/workingwithmedia.pdf</a:t>
            </a:r>
            <a:r>
              <a:rPr lang="en-US" sz="2000" dirty="0">
                <a:solidFill>
                  <a:schemeClr val="tx1"/>
                </a:solidFill>
              </a:rPr>
              <a:t>)</a:t>
            </a:r>
          </a:p>
          <a:p>
            <a:endParaRPr lang="en-US" dirty="0"/>
          </a:p>
        </p:txBody>
      </p:sp>
    </p:spTree>
    <p:extLst>
      <p:ext uri="{BB962C8B-B14F-4D97-AF65-F5344CB8AC3E}">
        <p14:creationId xmlns:p14="http://schemas.microsoft.com/office/powerpoint/2010/main" val="1230510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339"/>
            <a:ext cx="8229600" cy="1012825"/>
          </a:xfrm>
        </p:spPr>
        <p:txBody>
          <a:bodyPr>
            <a:normAutofit/>
          </a:bodyPr>
          <a:lstStyle/>
          <a:p>
            <a:pPr algn="ctr"/>
            <a:r>
              <a:rPr lang="en-US" sz="2400" b="1" dirty="0">
                <a:solidFill>
                  <a:schemeClr val="tx1"/>
                </a:solidFill>
              </a:rPr>
              <a:t>Social Marketing</a:t>
            </a:r>
            <a:br>
              <a:rPr lang="en-US" sz="2400" b="1" dirty="0">
                <a:solidFill>
                  <a:schemeClr val="tx1"/>
                </a:solidFill>
              </a:rPr>
            </a:br>
            <a:r>
              <a:rPr lang="en-US" sz="2400" b="1" dirty="0">
                <a:solidFill>
                  <a:srgbClr val="92D050"/>
                </a:solidFill>
              </a:rPr>
              <a:t>Core Components</a:t>
            </a:r>
          </a:p>
        </p:txBody>
      </p:sp>
      <p:sp>
        <p:nvSpPr>
          <p:cNvPr id="3" name="Content Placeholder 2"/>
          <p:cNvSpPr>
            <a:spLocks noGrp="1"/>
          </p:cNvSpPr>
          <p:nvPr>
            <p:ph idx="1"/>
          </p:nvPr>
        </p:nvSpPr>
        <p:spPr>
          <a:xfrm>
            <a:off x="1193800" y="1795001"/>
            <a:ext cx="10045700" cy="4618499"/>
          </a:xfrm>
        </p:spPr>
        <p:txBody>
          <a:bodyPr>
            <a:normAutofit/>
          </a:bodyPr>
          <a:lstStyle/>
          <a:p>
            <a:pPr>
              <a:spcBef>
                <a:spcPts val="0"/>
              </a:spcBef>
            </a:pPr>
            <a:r>
              <a:rPr lang="en-US" sz="3200" b="1" dirty="0">
                <a:solidFill>
                  <a:schemeClr val="tx1"/>
                </a:solidFill>
              </a:rPr>
              <a:t>Mass media/social marketing plan has been written and documented and identifies: </a:t>
            </a:r>
          </a:p>
          <a:p>
            <a:pPr marL="450000" lvl="1" indent="0">
              <a:spcBef>
                <a:spcPts val="0"/>
              </a:spcBef>
              <a:buNone/>
            </a:pPr>
            <a:endParaRPr lang="en-US" sz="3200" dirty="0" smtClean="0">
              <a:solidFill>
                <a:schemeClr val="tx1"/>
              </a:solidFill>
            </a:endParaRPr>
          </a:p>
          <a:p>
            <a:pPr marL="450000" lvl="1" indent="0">
              <a:spcBef>
                <a:spcPts val="0"/>
              </a:spcBef>
              <a:buNone/>
            </a:pPr>
            <a:r>
              <a:rPr lang="en-US" sz="3200" dirty="0" smtClean="0">
                <a:solidFill>
                  <a:schemeClr val="tx1"/>
                </a:solidFill>
              </a:rPr>
              <a:t>1</a:t>
            </a:r>
            <a:r>
              <a:rPr lang="en-US" sz="3200" dirty="0">
                <a:solidFill>
                  <a:schemeClr val="tx1"/>
                </a:solidFill>
              </a:rPr>
              <a:t>) goals and objectives</a:t>
            </a:r>
          </a:p>
          <a:p>
            <a:pPr marL="450000" lvl="1" indent="0">
              <a:spcBef>
                <a:spcPts val="0"/>
              </a:spcBef>
              <a:buNone/>
            </a:pPr>
            <a:r>
              <a:rPr lang="en-US" sz="3200" dirty="0">
                <a:solidFill>
                  <a:schemeClr val="tx1"/>
                </a:solidFill>
              </a:rPr>
              <a:t>2) the target audience</a:t>
            </a:r>
          </a:p>
          <a:p>
            <a:pPr marL="450000" lvl="1" indent="0">
              <a:spcBef>
                <a:spcPts val="0"/>
              </a:spcBef>
              <a:buNone/>
            </a:pPr>
            <a:r>
              <a:rPr lang="en-US" sz="3200" dirty="0">
                <a:solidFill>
                  <a:schemeClr val="tx1"/>
                </a:solidFill>
              </a:rPr>
              <a:t>3) behaviors or norms targeted </a:t>
            </a:r>
          </a:p>
          <a:p>
            <a:pPr marL="450000" lvl="1" indent="0">
              <a:spcBef>
                <a:spcPts val="0"/>
              </a:spcBef>
              <a:buNone/>
            </a:pPr>
            <a:r>
              <a:rPr lang="en-US" sz="3200" dirty="0">
                <a:solidFill>
                  <a:schemeClr val="tx1"/>
                </a:solidFill>
              </a:rPr>
              <a:t>4) strategy to be used</a:t>
            </a:r>
          </a:p>
          <a:p>
            <a:pPr>
              <a:spcBef>
                <a:spcPts val="0"/>
              </a:spcBef>
            </a:pPr>
            <a:endParaRPr lang="en-US" dirty="0"/>
          </a:p>
        </p:txBody>
      </p:sp>
      <p:sp>
        <p:nvSpPr>
          <p:cNvPr id="4" name="Slide Number Placeholder 3"/>
          <p:cNvSpPr>
            <a:spLocks noGrp="1"/>
          </p:cNvSpPr>
          <p:nvPr>
            <p:ph type="sldNum" sz="quarter" idx="12"/>
          </p:nvPr>
        </p:nvSpPr>
        <p:spPr/>
        <p:txBody>
          <a:bodyPr/>
          <a:lstStyle/>
          <a:p>
            <a:fld id="{C0051610-E9BF-44E7-8BD3-193A23E4AC7D}" type="slidenum">
              <a:rPr lang="en-US" altLang="en-US" smtClean="0"/>
              <a:pPr/>
              <a:t>39</a:t>
            </a:fld>
            <a:endParaRPr lang="en-US" altLang="en-US"/>
          </a:p>
        </p:txBody>
      </p:sp>
    </p:spTree>
    <p:extLst>
      <p:ext uri="{BB962C8B-B14F-4D97-AF65-F5344CB8AC3E}">
        <p14:creationId xmlns:p14="http://schemas.microsoft.com/office/powerpoint/2010/main" val="4163536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3795" y="609600"/>
            <a:ext cx="10353762" cy="711200"/>
          </a:xfrm>
        </p:spPr>
        <p:txBody>
          <a:bodyPr>
            <a:normAutofit/>
          </a:bodyPr>
          <a:lstStyle/>
          <a:p>
            <a:r>
              <a:rPr lang="en-US" altLang="en-US" sz="2400" b="1" dirty="0">
                <a:solidFill>
                  <a:schemeClr val="tx1"/>
                </a:solidFill>
              </a:rPr>
              <a:t>Today’s Agenda</a:t>
            </a:r>
          </a:p>
        </p:txBody>
      </p:sp>
      <p:sp>
        <p:nvSpPr>
          <p:cNvPr id="25603" name="Rectangle 3"/>
          <p:cNvSpPr>
            <a:spLocks noGrp="1" noChangeArrowheads="1"/>
          </p:cNvSpPr>
          <p:nvPr>
            <p:ph type="body" idx="1"/>
          </p:nvPr>
        </p:nvSpPr>
        <p:spPr>
          <a:xfrm>
            <a:off x="1295400" y="2285999"/>
            <a:ext cx="9779000" cy="3035301"/>
          </a:xfrm>
        </p:spPr>
        <p:txBody>
          <a:bodyPr>
            <a:normAutofit/>
          </a:bodyPr>
          <a:lstStyle/>
          <a:p>
            <a:pPr marL="514350" indent="-514350">
              <a:lnSpc>
                <a:spcPct val="80000"/>
              </a:lnSpc>
              <a:buFont typeface="+mj-lt"/>
              <a:buAutoNum type="romanUcPeriod"/>
            </a:pPr>
            <a:r>
              <a:rPr lang="en-US" altLang="en-US" sz="3200" b="1" dirty="0">
                <a:solidFill>
                  <a:schemeClr val="tx1"/>
                </a:solidFill>
              </a:rPr>
              <a:t>Overview:  Environmental Strategies and the research</a:t>
            </a:r>
          </a:p>
          <a:p>
            <a:pPr marL="514350" indent="-514350">
              <a:lnSpc>
                <a:spcPct val="80000"/>
              </a:lnSpc>
              <a:buFont typeface="+mj-lt"/>
              <a:buAutoNum type="romanUcPeriod"/>
            </a:pPr>
            <a:endParaRPr lang="en-US" altLang="en-US" sz="3200" b="1" dirty="0">
              <a:solidFill>
                <a:schemeClr val="tx1"/>
              </a:solidFill>
            </a:endParaRPr>
          </a:p>
          <a:p>
            <a:pPr marL="514350" indent="-514350">
              <a:lnSpc>
                <a:spcPct val="80000"/>
              </a:lnSpc>
              <a:buFont typeface="+mj-lt"/>
              <a:buAutoNum type="romanUcPeriod"/>
            </a:pPr>
            <a:r>
              <a:rPr lang="en-US" altLang="en-US" sz="3200" b="1" dirty="0">
                <a:solidFill>
                  <a:schemeClr val="tx1"/>
                </a:solidFill>
              </a:rPr>
              <a:t>Use of communications media to support environmental strategies  </a:t>
            </a:r>
          </a:p>
          <a:p>
            <a:pPr marL="514350" indent="-514350">
              <a:lnSpc>
                <a:spcPct val="80000"/>
              </a:lnSpc>
              <a:buFont typeface="+mj-lt"/>
              <a:buAutoNum type="romanUcPeriod"/>
            </a:pPr>
            <a:endParaRPr lang="en-US" altLang="en-US" sz="3800" dirty="0">
              <a:solidFill>
                <a:schemeClr val="tx1"/>
              </a:solidFill>
            </a:endParaRPr>
          </a:p>
          <a:p>
            <a:pPr marL="514350" indent="-514350">
              <a:lnSpc>
                <a:spcPct val="80000"/>
              </a:lnSpc>
              <a:buFont typeface="+mj-lt"/>
              <a:buAutoNum type="romanUcPeriod"/>
            </a:pPr>
            <a:endParaRPr lang="en-US" altLang="en-US" sz="2400" dirty="0"/>
          </a:p>
        </p:txBody>
      </p:sp>
      <p:sp>
        <p:nvSpPr>
          <p:cNvPr id="2" name="Slide Number Placeholder 1"/>
          <p:cNvSpPr>
            <a:spLocks noGrp="1"/>
          </p:cNvSpPr>
          <p:nvPr>
            <p:ph type="sldNum" sz="quarter" idx="12"/>
          </p:nvPr>
        </p:nvSpPr>
        <p:spPr/>
        <p:txBody>
          <a:bodyPr/>
          <a:lstStyle/>
          <a:p>
            <a:fld id="{C0051610-E9BF-44E7-8BD3-193A23E4AC7D}" type="slidenum">
              <a:rPr lang="en-US" altLang="en-US" smtClean="0"/>
              <a:pPr/>
              <a:t>4</a:t>
            </a:fld>
            <a:endParaRPr lang="en-US" altLang="en-US"/>
          </a:p>
        </p:txBody>
      </p:sp>
    </p:spTree>
    <p:extLst>
      <p:ext uri="{BB962C8B-B14F-4D97-AF65-F5344CB8AC3E}">
        <p14:creationId xmlns:p14="http://schemas.microsoft.com/office/powerpoint/2010/main" val="25392490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Social Marketing</a:t>
            </a:r>
            <a:r>
              <a:rPr lang="en-US" sz="2400" b="1" dirty="0">
                <a:ln>
                  <a:solidFill>
                    <a:prstClr val="black">
                      <a:lumMod val="75000"/>
                      <a:lumOff val="25000"/>
                      <a:alpha val="10000"/>
                    </a:prstClr>
                  </a:solidFill>
                </a:ln>
                <a:solidFill>
                  <a:srgbClr val="DCD8DC"/>
                </a:solidFill>
                <a:effectLst>
                  <a:outerShdw blurRad="9525" dist="25400" dir="14640000" algn="tl" rotWithShape="0">
                    <a:prstClr val="black">
                      <a:alpha val="30000"/>
                    </a:prstClr>
                  </a:outerShdw>
                </a:effectLst>
              </a:rPr>
              <a:t/>
            </a:r>
            <a:br>
              <a:rPr lang="en-US" sz="2400" b="1" dirty="0">
                <a:ln>
                  <a:solidFill>
                    <a:prstClr val="black">
                      <a:lumMod val="75000"/>
                      <a:lumOff val="25000"/>
                      <a:alpha val="10000"/>
                    </a:prstClr>
                  </a:solidFill>
                </a:ln>
                <a:solidFill>
                  <a:srgbClr val="DCD8DC"/>
                </a:solidFill>
                <a:effectLst>
                  <a:outerShdw blurRad="9525" dist="25400" dir="14640000" algn="tl" rotWithShape="0">
                    <a:prstClr val="black">
                      <a:alpha val="30000"/>
                    </a:prstClr>
                  </a:outerShdw>
                </a:effectLst>
              </a:rPr>
            </a:br>
            <a:r>
              <a:rPr lang="en-US" sz="2400" b="1" dirty="0">
                <a:ln>
                  <a:solidFill>
                    <a:prstClr val="black">
                      <a:lumMod val="75000"/>
                      <a:lumOff val="25000"/>
                      <a:alpha val="10000"/>
                    </a:prstClr>
                  </a:solidFill>
                </a:ln>
                <a:solidFill>
                  <a:srgbClr val="92D050"/>
                </a:solidFill>
                <a:effectLst>
                  <a:outerShdw blurRad="9525" dist="25400" dir="14640000" algn="tl" rotWithShape="0">
                    <a:prstClr val="black">
                      <a:alpha val="30000"/>
                    </a:prstClr>
                  </a:outerShdw>
                </a:effectLst>
              </a:rPr>
              <a:t>Core Components</a:t>
            </a:r>
            <a:endParaRPr lang="en-US" sz="2400" b="1" dirty="0">
              <a:solidFill>
                <a:srgbClr val="92D050"/>
              </a:solidFill>
            </a:endParaRPr>
          </a:p>
        </p:txBody>
      </p:sp>
      <p:sp>
        <p:nvSpPr>
          <p:cNvPr id="3" name="Content Placeholder 2"/>
          <p:cNvSpPr>
            <a:spLocks noGrp="1"/>
          </p:cNvSpPr>
          <p:nvPr>
            <p:ph idx="1"/>
          </p:nvPr>
        </p:nvSpPr>
        <p:spPr>
          <a:xfrm>
            <a:off x="1002695" y="2291249"/>
            <a:ext cx="10353762" cy="3144351"/>
          </a:xfrm>
        </p:spPr>
        <p:txBody>
          <a:bodyPr/>
          <a:lstStyle/>
          <a:p>
            <a:r>
              <a:rPr lang="en-US" sz="3200" b="1" dirty="0">
                <a:solidFill>
                  <a:schemeClr val="tx1"/>
                </a:solidFill>
              </a:rPr>
              <a:t>Formative research conducted to understand and test the target audience responses to the messages, media channels (web, TV, billboards, person-to-person, etc.), and messenger/spokesperson (if applicable).</a:t>
            </a:r>
          </a:p>
          <a:p>
            <a:endParaRPr lang="en-US" dirty="0"/>
          </a:p>
        </p:txBody>
      </p:sp>
    </p:spTree>
    <p:extLst>
      <p:ext uri="{BB962C8B-B14F-4D97-AF65-F5344CB8AC3E}">
        <p14:creationId xmlns:p14="http://schemas.microsoft.com/office/powerpoint/2010/main" val="906909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995" y="101600"/>
            <a:ext cx="10353762" cy="970450"/>
          </a:xfrm>
        </p:spPr>
        <p:txBody>
          <a:bodyPr>
            <a:normAutofit/>
          </a:bodyPr>
          <a:lstStyle/>
          <a:p>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Social Marketing</a:t>
            </a:r>
            <a:r>
              <a:rPr lang="en-US" sz="2400" b="1" dirty="0">
                <a:ln>
                  <a:solidFill>
                    <a:prstClr val="black">
                      <a:lumMod val="75000"/>
                      <a:lumOff val="25000"/>
                      <a:alpha val="10000"/>
                    </a:prstClr>
                  </a:solidFill>
                </a:ln>
                <a:solidFill>
                  <a:srgbClr val="DCD8DC"/>
                </a:solidFill>
                <a:effectLst>
                  <a:outerShdw blurRad="9525" dist="25400" dir="14640000" algn="tl" rotWithShape="0">
                    <a:prstClr val="black">
                      <a:alpha val="30000"/>
                    </a:prstClr>
                  </a:outerShdw>
                </a:effectLst>
              </a:rPr>
              <a:t/>
            </a:r>
            <a:br>
              <a:rPr lang="en-US" sz="2400" b="1" dirty="0">
                <a:ln>
                  <a:solidFill>
                    <a:prstClr val="black">
                      <a:lumMod val="75000"/>
                      <a:lumOff val="25000"/>
                      <a:alpha val="10000"/>
                    </a:prstClr>
                  </a:solidFill>
                </a:ln>
                <a:solidFill>
                  <a:srgbClr val="DCD8DC"/>
                </a:solidFill>
                <a:effectLst>
                  <a:outerShdw blurRad="9525" dist="25400" dir="14640000" algn="tl" rotWithShape="0">
                    <a:prstClr val="black">
                      <a:alpha val="30000"/>
                    </a:prstClr>
                  </a:outerShdw>
                </a:effectLst>
              </a:rPr>
            </a:br>
            <a:r>
              <a:rPr lang="en-US" sz="2400" b="1" dirty="0">
                <a:ln>
                  <a:solidFill>
                    <a:prstClr val="black">
                      <a:lumMod val="75000"/>
                      <a:lumOff val="25000"/>
                      <a:alpha val="10000"/>
                    </a:prstClr>
                  </a:solidFill>
                </a:ln>
                <a:solidFill>
                  <a:srgbClr val="92D050"/>
                </a:solidFill>
                <a:effectLst>
                  <a:outerShdw blurRad="9525" dist="25400" dir="14640000" algn="tl" rotWithShape="0">
                    <a:prstClr val="black">
                      <a:alpha val="30000"/>
                    </a:prstClr>
                  </a:outerShdw>
                </a:effectLst>
              </a:rPr>
              <a:t>Core Components</a:t>
            </a:r>
            <a:endParaRPr lang="en-US" sz="2400" b="1" dirty="0">
              <a:solidFill>
                <a:srgbClr val="92D050"/>
              </a:solidFill>
            </a:endParaRPr>
          </a:p>
        </p:txBody>
      </p:sp>
      <p:sp>
        <p:nvSpPr>
          <p:cNvPr id="3" name="Content Placeholder 2"/>
          <p:cNvSpPr>
            <a:spLocks noGrp="1"/>
          </p:cNvSpPr>
          <p:nvPr>
            <p:ph idx="1"/>
          </p:nvPr>
        </p:nvSpPr>
        <p:spPr>
          <a:xfrm>
            <a:off x="546100" y="1219201"/>
            <a:ext cx="11049000" cy="5867399"/>
          </a:xfrm>
        </p:spPr>
        <p:txBody>
          <a:bodyPr>
            <a:noAutofit/>
          </a:bodyPr>
          <a:lstStyle/>
          <a:p>
            <a:pPr>
              <a:spcBef>
                <a:spcPts val="0"/>
              </a:spcBef>
            </a:pPr>
            <a:r>
              <a:rPr lang="en-US" sz="3000" b="1" dirty="0">
                <a:solidFill>
                  <a:schemeClr val="tx1"/>
                </a:solidFill>
              </a:rPr>
              <a:t>Collect and report local data to reinforce message prior to, and after the campaign</a:t>
            </a:r>
            <a:r>
              <a:rPr lang="en-US" sz="3000" b="1" dirty="0" smtClean="0">
                <a:solidFill>
                  <a:schemeClr val="tx1"/>
                </a:solidFill>
              </a:rPr>
              <a:t>.</a:t>
            </a:r>
          </a:p>
          <a:p>
            <a:pPr>
              <a:spcBef>
                <a:spcPts val="0"/>
              </a:spcBef>
            </a:pPr>
            <a:endParaRPr lang="en-US" sz="3000" b="1" dirty="0">
              <a:solidFill>
                <a:schemeClr val="tx1"/>
              </a:solidFill>
            </a:endParaRPr>
          </a:p>
          <a:p>
            <a:pPr>
              <a:spcBef>
                <a:spcPts val="0"/>
              </a:spcBef>
            </a:pPr>
            <a:r>
              <a:rPr lang="en-US" sz="3000" b="1" dirty="0">
                <a:solidFill>
                  <a:schemeClr val="tx1"/>
                </a:solidFill>
              </a:rPr>
              <a:t>Campaign employs multiple media channels. </a:t>
            </a:r>
            <a:endParaRPr lang="en-US" sz="3000" b="1" dirty="0" smtClean="0">
              <a:solidFill>
                <a:schemeClr val="tx1"/>
              </a:solidFill>
            </a:endParaRPr>
          </a:p>
          <a:p>
            <a:pPr>
              <a:spcBef>
                <a:spcPts val="0"/>
              </a:spcBef>
            </a:pPr>
            <a:endParaRPr lang="en-US" sz="3000" b="1" dirty="0">
              <a:solidFill>
                <a:schemeClr val="tx1"/>
              </a:solidFill>
            </a:endParaRPr>
          </a:p>
          <a:p>
            <a:pPr>
              <a:spcBef>
                <a:spcPts val="0"/>
              </a:spcBef>
            </a:pPr>
            <a:r>
              <a:rPr lang="en-US" sz="3000" b="1" dirty="0">
                <a:solidFill>
                  <a:schemeClr val="tx1"/>
                </a:solidFill>
              </a:rPr>
              <a:t>Research (literature review, focus groups, testing with surveys, etc.) conducted to determine appropriate frequency of exposure for target audience</a:t>
            </a:r>
            <a:r>
              <a:rPr lang="en-US" sz="3000" b="1" dirty="0" smtClean="0">
                <a:solidFill>
                  <a:schemeClr val="tx1"/>
                </a:solidFill>
              </a:rPr>
              <a:t>.</a:t>
            </a:r>
          </a:p>
          <a:p>
            <a:pPr>
              <a:spcBef>
                <a:spcPts val="0"/>
              </a:spcBef>
            </a:pPr>
            <a:endParaRPr lang="en-US" sz="3000" b="1" dirty="0">
              <a:solidFill>
                <a:schemeClr val="tx1"/>
              </a:solidFill>
            </a:endParaRPr>
          </a:p>
          <a:p>
            <a:pPr>
              <a:spcBef>
                <a:spcPts val="0"/>
              </a:spcBef>
            </a:pPr>
            <a:r>
              <a:rPr lang="en-US" sz="3000" b="1" dirty="0">
                <a:solidFill>
                  <a:schemeClr val="tx1"/>
                </a:solidFill>
              </a:rPr>
              <a:t>Message repeated appropriately, as determined by research.</a:t>
            </a:r>
          </a:p>
        </p:txBody>
      </p:sp>
    </p:spTree>
    <p:extLst>
      <p:ext uri="{BB962C8B-B14F-4D97-AF65-F5344CB8AC3E}">
        <p14:creationId xmlns:p14="http://schemas.microsoft.com/office/powerpoint/2010/main" val="22154156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2" y="109539"/>
            <a:ext cx="10693400" cy="779461"/>
          </a:xfrm>
        </p:spPr>
        <p:txBody>
          <a:bodyPr>
            <a:normAutofit/>
          </a:bodyPr>
          <a:lstStyle/>
          <a:p>
            <a:r>
              <a:rPr lang="en-US" sz="2400" b="1" dirty="0">
                <a:solidFill>
                  <a:schemeClr val="tx1"/>
                </a:solidFill>
              </a:rPr>
              <a:t>Social Marketing Fidelity Monitoring 1: Ratings by an Outside Party</a:t>
            </a:r>
          </a:p>
        </p:txBody>
      </p:sp>
      <p:pic>
        <p:nvPicPr>
          <p:cNvPr id="6" name="Picture 5"/>
          <p:cNvPicPr>
            <a:picLocks noChangeAspect="1"/>
          </p:cNvPicPr>
          <p:nvPr/>
        </p:nvPicPr>
        <p:blipFill>
          <a:blip r:embed="rId2"/>
          <a:stretch>
            <a:fillRect/>
          </a:stretch>
        </p:blipFill>
        <p:spPr>
          <a:xfrm>
            <a:off x="952500" y="914400"/>
            <a:ext cx="10274300" cy="5918581"/>
          </a:xfrm>
          <a:prstGeom prst="rect">
            <a:avLst/>
          </a:prstGeom>
        </p:spPr>
      </p:pic>
      <p:sp>
        <p:nvSpPr>
          <p:cNvPr id="4" name="Slide Number Placeholder 3"/>
          <p:cNvSpPr>
            <a:spLocks noGrp="1"/>
          </p:cNvSpPr>
          <p:nvPr>
            <p:ph type="sldNum" sz="quarter" idx="12"/>
          </p:nvPr>
        </p:nvSpPr>
        <p:spPr/>
        <p:txBody>
          <a:bodyPr/>
          <a:lstStyle/>
          <a:p>
            <a:fld id="{C0051610-E9BF-44E7-8BD3-193A23E4AC7D}" type="slidenum">
              <a:rPr lang="en-US" altLang="en-US" smtClean="0"/>
              <a:pPr/>
              <a:t>42</a:t>
            </a:fld>
            <a:endParaRPr lang="en-US" altLang="en-US"/>
          </a:p>
        </p:txBody>
      </p:sp>
    </p:spTree>
    <p:extLst>
      <p:ext uri="{BB962C8B-B14F-4D97-AF65-F5344CB8AC3E}">
        <p14:creationId xmlns:p14="http://schemas.microsoft.com/office/powerpoint/2010/main" val="37261676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376" y="147639"/>
            <a:ext cx="8620217" cy="715961"/>
          </a:xfrm>
        </p:spPr>
        <p:txBody>
          <a:bodyPr>
            <a:normAutofit/>
          </a:bodyPr>
          <a:lstStyle/>
          <a:p>
            <a:r>
              <a:rPr lang="en-US" sz="2400" b="1" dirty="0">
                <a:solidFill>
                  <a:schemeClr val="tx1"/>
                </a:solidFill>
              </a:rPr>
              <a:t>Social Marketing Fidelity Monitoring 2: Tracking by Provider</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14507104"/>
              </p:ext>
            </p:extLst>
          </p:nvPr>
        </p:nvGraphicFramePr>
        <p:xfrm>
          <a:off x="927100" y="1358900"/>
          <a:ext cx="10286999" cy="5329564"/>
        </p:xfrm>
        <a:graphic>
          <a:graphicData uri="http://schemas.openxmlformats.org/drawingml/2006/table">
            <a:tbl>
              <a:tblPr/>
              <a:tblGrid>
                <a:gridCol w="7022262">
                  <a:extLst>
                    <a:ext uri="{9D8B030D-6E8A-4147-A177-3AD203B41FA5}">
                      <a16:colId xmlns:a16="http://schemas.microsoft.com/office/drawing/2014/main" xmlns="" val="2961721130"/>
                    </a:ext>
                  </a:extLst>
                </a:gridCol>
                <a:gridCol w="1725480">
                  <a:extLst>
                    <a:ext uri="{9D8B030D-6E8A-4147-A177-3AD203B41FA5}">
                      <a16:colId xmlns:a16="http://schemas.microsoft.com/office/drawing/2014/main" xmlns="" val="696847892"/>
                    </a:ext>
                  </a:extLst>
                </a:gridCol>
                <a:gridCol w="1539257">
                  <a:extLst>
                    <a:ext uri="{9D8B030D-6E8A-4147-A177-3AD203B41FA5}">
                      <a16:colId xmlns:a16="http://schemas.microsoft.com/office/drawing/2014/main" xmlns="" val="985731717"/>
                    </a:ext>
                  </a:extLst>
                </a:gridCol>
              </a:tblGrid>
              <a:tr h="338365">
                <a:tc>
                  <a:txBody>
                    <a:bodyPr/>
                    <a:lstStyle/>
                    <a:p>
                      <a:pPr algn="l" fontAlgn="t"/>
                      <a:r>
                        <a:rPr lang="en-US" sz="900" b="1" i="1" u="none" strike="noStrike" dirty="0">
                          <a:solidFill>
                            <a:schemeClr val="tx1"/>
                          </a:solidFill>
                          <a:effectLst/>
                          <a:latin typeface="Calibri" panose="020F0502020204030204" pitchFamily="34" charset="0"/>
                        </a:rPr>
                        <a:t>Social Marketing</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a:solidFill>
                            <a:schemeClr val="tx1"/>
                          </a:solidFill>
                          <a:effectLst/>
                          <a:latin typeface="Calibri" panose="020F0502020204030204" pitchFamily="34" charset="0"/>
                        </a:rPr>
                        <a:t>Response options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a:solidFill>
                            <a:schemeClr val="tx1"/>
                          </a:solidFill>
                          <a:effectLst/>
                          <a:latin typeface="Calibri" panose="020F0502020204030204" pitchFamily="34" charset="0"/>
                        </a:rPr>
                        <a:t>Frequency</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0048718"/>
                  </a:ext>
                </a:extLst>
              </a:tr>
              <a:tr h="760377">
                <a:tc>
                  <a:txBody>
                    <a:bodyPr/>
                    <a:lstStyle/>
                    <a:p>
                      <a:pPr algn="l" fontAlgn="t"/>
                      <a:r>
                        <a:rPr lang="en-US" sz="1600" b="0" i="0" u="none" strike="noStrike" dirty="0">
                          <a:solidFill>
                            <a:schemeClr val="tx1"/>
                          </a:solidFill>
                          <a:effectLst/>
                          <a:latin typeface="Calibri" panose="020F0502020204030204" pitchFamily="34" charset="0"/>
                        </a:rPr>
                        <a:t>Mass media/social marketing plan has been written and documented and identifies: 1) goals and objectives; 2) the target audience; 3) behaviors or norms targeted; and 4) strategy to be used.</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Not started</a:t>
                      </a:r>
                      <a:br>
                        <a:rPr lang="en-US" sz="1400" b="0" i="0" u="none" strike="noStrike" dirty="0">
                          <a:solidFill>
                            <a:schemeClr val="tx1"/>
                          </a:solidFill>
                          <a:effectLst/>
                          <a:latin typeface="Calibri" panose="020F0502020204030204" pitchFamily="34" charset="0"/>
                        </a:rPr>
                      </a:br>
                      <a:r>
                        <a:rPr lang="en-US" sz="1400" b="0" i="0" u="none" strike="noStrike" dirty="0">
                          <a:solidFill>
                            <a:schemeClr val="tx1"/>
                          </a:solidFill>
                          <a:effectLst/>
                          <a:latin typeface="Calibri" panose="020F0502020204030204" pitchFamily="34" charset="0"/>
                        </a:rPr>
                        <a:t>In progress/ongoing</a:t>
                      </a:r>
                      <a:br>
                        <a:rPr lang="en-US" sz="1400" b="0" i="0" u="none" strike="noStrike" dirty="0">
                          <a:solidFill>
                            <a:schemeClr val="tx1"/>
                          </a:solidFill>
                          <a:effectLst/>
                          <a:latin typeface="Calibri" panose="020F0502020204030204" pitchFamily="34" charset="0"/>
                        </a:rPr>
                      </a:br>
                      <a:r>
                        <a:rPr lang="en-US" sz="1400" b="0" i="0" u="none" strike="noStrike" dirty="0">
                          <a:solidFill>
                            <a:schemeClr val="tx1"/>
                          </a:solidFill>
                          <a:effectLst/>
                          <a:latin typeface="Calibri" panose="020F0502020204030204" pitchFamily="34" charset="0"/>
                        </a:rPr>
                        <a:t>Completed</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semi-annually</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6932714"/>
                  </a:ext>
                </a:extLst>
              </a:tr>
              <a:tr h="570283">
                <a:tc>
                  <a:txBody>
                    <a:bodyPr/>
                    <a:lstStyle/>
                    <a:p>
                      <a:pPr algn="l" fontAlgn="t"/>
                      <a:r>
                        <a:rPr lang="en-US" sz="1600" b="0" i="0" u="none" strike="noStrike" dirty="0">
                          <a:solidFill>
                            <a:schemeClr val="tx1"/>
                          </a:solidFill>
                          <a:effectLst/>
                          <a:latin typeface="Calibri" panose="020F0502020204030204" pitchFamily="34" charset="0"/>
                        </a:rPr>
                        <a:t>Media messages developed.</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Calibri" panose="020F0502020204030204" pitchFamily="34" charset="0"/>
                        </a:rPr>
                        <a:t>Not started</a:t>
                      </a:r>
                      <a:br>
                        <a:rPr lang="en-US" sz="1400" b="0" i="0" u="none" strike="noStrike">
                          <a:solidFill>
                            <a:schemeClr val="tx1"/>
                          </a:solidFill>
                          <a:effectLst/>
                          <a:latin typeface="Calibri" panose="020F0502020204030204" pitchFamily="34" charset="0"/>
                        </a:rPr>
                      </a:br>
                      <a:r>
                        <a:rPr lang="en-US" sz="1400" b="0" i="0" u="none" strike="noStrike">
                          <a:solidFill>
                            <a:schemeClr val="tx1"/>
                          </a:solidFill>
                          <a:effectLst/>
                          <a:latin typeface="Calibri" panose="020F0502020204030204" pitchFamily="34" charset="0"/>
                        </a:rPr>
                        <a:t>In progress/ongoing</a:t>
                      </a:r>
                      <a:br>
                        <a:rPr lang="en-US" sz="1400" b="0" i="0" u="none" strike="noStrike">
                          <a:solidFill>
                            <a:schemeClr val="tx1"/>
                          </a:solidFill>
                          <a:effectLst/>
                          <a:latin typeface="Calibri" panose="020F0502020204030204" pitchFamily="34" charset="0"/>
                        </a:rPr>
                      </a:br>
                      <a:r>
                        <a:rPr lang="en-US" sz="1400" b="0" i="0" u="none" strike="noStrike">
                          <a:solidFill>
                            <a:schemeClr val="tx1"/>
                          </a:solidFill>
                          <a:effectLst/>
                          <a:latin typeface="Calibri" panose="020F0502020204030204" pitchFamily="34" charset="0"/>
                        </a:rPr>
                        <a:t>Completed</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Calibri" panose="020F0502020204030204" pitchFamily="34" charset="0"/>
                        </a:rPr>
                        <a:t>semi-annually</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5933486"/>
                  </a:ext>
                </a:extLst>
              </a:tr>
              <a:tr h="1036014">
                <a:tc>
                  <a:txBody>
                    <a:bodyPr/>
                    <a:lstStyle/>
                    <a:p>
                      <a:pPr algn="l" fontAlgn="t"/>
                      <a:r>
                        <a:rPr lang="en-US" sz="1600" b="0" i="0" u="none" strike="noStrike" dirty="0">
                          <a:solidFill>
                            <a:schemeClr val="tx1"/>
                          </a:solidFill>
                          <a:effectLst/>
                          <a:latin typeface="Calibri" panose="020F0502020204030204" pitchFamily="34" charset="0"/>
                        </a:rPr>
                        <a:t>Formative research conducted to understand and test the target audience responses to the messages, media channels (web, TV, billboards, person-to-person, etc.),  and messenger/spokesperson (if applicable).</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Not started</a:t>
                      </a:r>
                      <a:br>
                        <a:rPr lang="en-US" sz="1400" b="0" i="0" u="none" strike="noStrike" dirty="0">
                          <a:solidFill>
                            <a:schemeClr val="tx1"/>
                          </a:solidFill>
                          <a:effectLst/>
                          <a:latin typeface="Calibri" panose="020F0502020204030204" pitchFamily="34" charset="0"/>
                        </a:rPr>
                      </a:br>
                      <a:r>
                        <a:rPr lang="en-US" sz="1400" b="0" i="0" u="none" strike="noStrike" dirty="0">
                          <a:solidFill>
                            <a:schemeClr val="tx1"/>
                          </a:solidFill>
                          <a:effectLst/>
                          <a:latin typeface="Calibri" panose="020F0502020204030204" pitchFamily="34" charset="0"/>
                        </a:rPr>
                        <a:t>In progress/ongoing</a:t>
                      </a:r>
                      <a:br>
                        <a:rPr lang="en-US" sz="1400" b="0" i="0" u="none" strike="noStrike" dirty="0">
                          <a:solidFill>
                            <a:schemeClr val="tx1"/>
                          </a:solidFill>
                          <a:effectLst/>
                          <a:latin typeface="Calibri" panose="020F0502020204030204" pitchFamily="34" charset="0"/>
                        </a:rPr>
                      </a:br>
                      <a:r>
                        <a:rPr lang="en-US" sz="1400" b="0" i="0" u="none" strike="noStrike" dirty="0">
                          <a:solidFill>
                            <a:schemeClr val="tx1"/>
                          </a:solidFill>
                          <a:effectLst/>
                          <a:latin typeface="Calibri" panose="020F0502020204030204" pitchFamily="34" charset="0"/>
                        </a:rPr>
                        <a:t>Completed</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semi-annually</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7985922"/>
                  </a:ext>
                </a:extLst>
              </a:tr>
              <a:tr h="333876">
                <a:tc>
                  <a:txBody>
                    <a:bodyPr/>
                    <a:lstStyle/>
                    <a:p>
                      <a:pPr algn="l" fontAlgn="t"/>
                      <a:r>
                        <a:rPr lang="en-US" sz="1600" b="0" i="0" u="none" strike="noStrike" dirty="0">
                          <a:solidFill>
                            <a:schemeClr val="tx1"/>
                          </a:solidFill>
                          <a:effectLst/>
                          <a:latin typeface="Calibri" panose="020F0502020204030204" pitchFamily="34" charset="0"/>
                        </a:rPr>
                        <a:t>During the past six months, what types of media did you use?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Calibri" panose="020F0502020204030204" pitchFamily="34" charset="0"/>
                        </a:rPr>
                        <a:t>Brochures</a:t>
                      </a:r>
                    </a:p>
                  </a:txBody>
                  <a:tcPr marL="7932" marR="7932" marT="7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Calibri" panose="020F0502020204030204" pitchFamily="34" charset="0"/>
                        </a:rPr>
                        <a:t>semi-annually</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458141825"/>
                  </a:ext>
                </a:extLst>
              </a:tr>
              <a:tr h="190094">
                <a:tc>
                  <a:txBody>
                    <a:bodyPr/>
                    <a:lstStyle/>
                    <a:p>
                      <a:pPr algn="l" fontAlgn="t"/>
                      <a:r>
                        <a:rPr lang="en-US" sz="1400" b="0" i="0" u="none" strike="noStrike">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Calibri" panose="020F0502020204030204" pitchFamily="34" charset="0"/>
                        </a:rPr>
                        <a:t>Community events</a:t>
                      </a:r>
                    </a:p>
                  </a:txBody>
                  <a:tcPr marL="7932" marR="7932" marT="7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623188452"/>
                  </a:ext>
                </a:extLst>
              </a:tr>
              <a:tr h="190094">
                <a:tc>
                  <a:txBody>
                    <a:bodyPr/>
                    <a:lstStyle/>
                    <a:p>
                      <a:pPr algn="l" fontAlgn="t"/>
                      <a:r>
                        <a:rPr lang="en-US" sz="1400" b="0" i="0" u="none" strike="noStrike">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Calibri" panose="020F0502020204030204" pitchFamily="34" charset="0"/>
                        </a:rPr>
                        <a:t>Print media</a:t>
                      </a:r>
                    </a:p>
                  </a:txBody>
                  <a:tcPr marL="7932" marR="7932" marT="7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61132399"/>
                  </a:ext>
                </a:extLst>
              </a:tr>
              <a:tr h="190094">
                <a:tc>
                  <a:txBody>
                    <a:bodyPr/>
                    <a:lstStyle/>
                    <a:p>
                      <a:pPr algn="l" fontAlgn="t"/>
                      <a:r>
                        <a:rPr lang="en-US" sz="1400" b="0" i="0" u="none" strike="noStrike">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Calibri" panose="020F0502020204030204" pitchFamily="34" charset="0"/>
                        </a:rPr>
                        <a:t>Press release</a:t>
                      </a:r>
                    </a:p>
                  </a:txBody>
                  <a:tcPr marL="7932" marR="7932" marT="7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834773517"/>
                  </a:ext>
                </a:extLst>
              </a:tr>
              <a:tr h="180226">
                <a:tc>
                  <a:txBody>
                    <a:bodyPr/>
                    <a:lstStyle/>
                    <a:p>
                      <a:pPr algn="l" fontAlgn="t"/>
                      <a:r>
                        <a:rPr lang="en-US" sz="1400" b="0" i="0" u="none" strike="noStrike">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Calibri" panose="020F0502020204030204" pitchFamily="34" charset="0"/>
                        </a:rPr>
                        <a:t>PSAs</a:t>
                      </a:r>
                    </a:p>
                  </a:txBody>
                  <a:tcPr marL="7932" marR="7932" marT="7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873602512"/>
                  </a:ext>
                </a:extLst>
              </a:tr>
              <a:tr h="190094">
                <a:tc>
                  <a:txBody>
                    <a:bodyPr/>
                    <a:lstStyle/>
                    <a:p>
                      <a:pPr algn="l" fontAlgn="t"/>
                      <a:r>
                        <a:rPr lang="en-US" sz="1400" b="0" i="0" u="none" strike="noStrike">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Calibri" panose="020F0502020204030204" pitchFamily="34" charset="0"/>
                        </a:rPr>
                        <a:t>Radio</a:t>
                      </a:r>
                    </a:p>
                  </a:txBody>
                  <a:tcPr marL="7932" marR="7932" marT="7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188952712"/>
                  </a:ext>
                </a:extLst>
              </a:tr>
              <a:tr h="190094">
                <a:tc>
                  <a:txBody>
                    <a:bodyPr/>
                    <a:lstStyle/>
                    <a:p>
                      <a:pPr algn="l" fontAlgn="t"/>
                      <a:r>
                        <a:rPr lang="en-US" sz="1400" b="0" i="0" u="none" strike="noStrike">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Calibri" panose="020F0502020204030204" pitchFamily="34" charset="0"/>
                        </a:rPr>
                        <a:t>Social Media</a:t>
                      </a:r>
                    </a:p>
                  </a:txBody>
                  <a:tcPr marL="7932" marR="7932" marT="7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314674101"/>
                  </a:ext>
                </a:extLst>
              </a:tr>
              <a:tr h="190094">
                <a:tc>
                  <a:txBody>
                    <a:bodyPr/>
                    <a:lstStyle/>
                    <a:p>
                      <a:pPr algn="l" fontAlgn="t"/>
                      <a:r>
                        <a:rPr lang="en-US" sz="1400" b="0" i="0" u="none" strike="noStrike">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Calibri" panose="020F0502020204030204" pitchFamily="34" charset="0"/>
                        </a:rPr>
                        <a:t>Television</a:t>
                      </a:r>
                    </a:p>
                  </a:txBody>
                  <a:tcPr marL="7932" marR="7932" marT="7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390198311"/>
                  </a:ext>
                </a:extLst>
              </a:tr>
              <a:tr h="190094">
                <a:tc>
                  <a:txBody>
                    <a:bodyPr/>
                    <a:lstStyle/>
                    <a:p>
                      <a:pPr algn="l" fontAlgn="t"/>
                      <a:r>
                        <a:rPr lang="en-US" sz="1400" b="0" i="0" u="none" strike="noStrike">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Calibri" panose="020F0502020204030204" pitchFamily="34" charset="0"/>
                        </a:rPr>
                        <a:t>Website</a:t>
                      </a:r>
                    </a:p>
                  </a:txBody>
                  <a:tcPr marL="7932" marR="7932" marT="7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733367063"/>
                  </a:ext>
                </a:extLst>
              </a:tr>
              <a:tr h="190094">
                <a:tc>
                  <a:txBody>
                    <a:bodyPr/>
                    <a:lstStyle/>
                    <a:p>
                      <a:pPr algn="l" fontAlgn="t"/>
                      <a:r>
                        <a:rPr lang="en-US" sz="1400" b="0" i="0" u="none" strike="noStrike">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Calibri" panose="020F0502020204030204" pitchFamily="34" charset="0"/>
                        </a:rPr>
                        <a:t>Other</a:t>
                      </a:r>
                    </a:p>
                  </a:txBody>
                  <a:tcPr marL="7932" marR="7932" marT="7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041591159"/>
                  </a:ext>
                </a:extLst>
              </a:tr>
              <a:tr h="190094">
                <a:tc>
                  <a:txBody>
                    <a:bodyPr/>
                    <a:lstStyle/>
                    <a:p>
                      <a:pPr algn="l" fontAlgn="t"/>
                      <a:r>
                        <a:rPr lang="en-US" sz="1400" b="0" i="0" u="none" strike="noStrike">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Calibri" panose="020F0502020204030204" pitchFamily="34" charset="0"/>
                        </a:rPr>
                        <a:t>Other (please specify):</a:t>
                      </a:r>
                    </a:p>
                  </a:txBody>
                  <a:tcPr marL="7932" marR="7932" marT="7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 </a:t>
                      </a:r>
                    </a:p>
                  </a:txBody>
                  <a:tcPr marL="7932" marR="7932" marT="7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7879601"/>
                  </a:ext>
                </a:extLst>
              </a:tr>
            </a:tbl>
          </a:graphicData>
        </a:graphic>
      </p:graphicFrame>
      <p:sp>
        <p:nvSpPr>
          <p:cNvPr id="4" name="Slide Number Placeholder 3"/>
          <p:cNvSpPr>
            <a:spLocks noGrp="1"/>
          </p:cNvSpPr>
          <p:nvPr>
            <p:ph type="sldNum" sz="quarter" idx="12"/>
          </p:nvPr>
        </p:nvSpPr>
        <p:spPr/>
        <p:txBody>
          <a:bodyPr/>
          <a:lstStyle/>
          <a:p>
            <a:fld id="{C0051610-E9BF-44E7-8BD3-193A23E4AC7D}" type="slidenum">
              <a:rPr lang="en-US" altLang="en-US" smtClean="0"/>
              <a:pPr/>
              <a:t>43</a:t>
            </a:fld>
            <a:endParaRPr lang="en-US" altLang="en-US"/>
          </a:p>
        </p:txBody>
      </p:sp>
    </p:spTree>
    <p:extLst>
      <p:ext uri="{BB962C8B-B14F-4D97-AF65-F5344CB8AC3E}">
        <p14:creationId xmlns:p14="http://schemas.microsoft.com/office/powerpoint/2010/main" val="4846864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160339"/>
            <a:ext cx="10960100" cy="1012825"/>
          </a:xfrm>
        </p:spPr>
        <p:txBody>
          <a:bodyPr>
            <a:normAutofit/>
          </a:bodyPr>
          <a:lstStyle/>
          <a:p>
            <a:r>
              <a:rPr lang="en-US" sz="2400" b="1" dirty="0">
                <a:solidFill>
                  <a:schemeClr val="tx1"/>
                </a:solidFill>
              </a:rPr>
              <a:t>Social Marketing and Media Advocacy:  </a:t>
            </a:r>
            <a:br>
              <a:rPr lang="en-US" sz="2400" b="1" dirty="0">
                <a:solidFill>
                  <a:schemeClr val="tx1"/>
                </a:solidFill>
              </a:rPr>
            </a:br>
            <a:r>
              <a:rPr lang="en-US" sz="2400" b="1" dirty="0">
                <a:solidFill>
                  <a:schemeClr val="tx1"/>
                </a:solidFill>
              </a:rPr>
              <a:t>Complementary </a:t>
            </a:r>
            <a:r>
              <a:rPr lang="en-US" sz="2400" b="1" dirty="0" smtClean="0">
                <a:solidFill>
                  <a:schemeClr val="tx1"/>
                </a:solidFill>
              </a:rPr>
              <a:t>Approaches</a:t>
            </a:r>
            <a:endParaRPr lang="en-US" sz="2400" b="1" dirty="0">
              <a:solidFill>
                <a:schemeClr val="tx1"/>
              </a:solidFill>
            </a:endParaRPr>
          </a:p>
        </p:txBody>
      </p:sp>
      <p:sp>
        <p:nvSpPr>
          <p:cNvPr id="4" name="Content Placeholder 3"/>
          <p:cNvSpPr>
            <a:spLocks noGrp="1"/>
          </p:cNvSpPr>
          <p:nvPr>
            <p:ph idx="1"/>
          </p:nvPr>
        </p:nvSpPr>
        <p:spPr>
          <a:xfrm>
            <a:off x="850900" y="1392522"/>
            <a:ext cx="10515600" cy="5084478"/>
          </a:xfrm>
        </p:spPr>
        <p:txBody>
          <a:bodyPr>
            <a:normAutofit fontScale="85000" lnSpcReduction="20000"/>
          </a:bodyPr>
          <a:lstStyle/>
          <a:p>
            <a:pPr>
              <a:spcBef>
                <a:spcPts val="0"/>
              </a:spcBef>
            </a:pPr>
            <a:r>
              <a:rPr lang="en-US" sz="3800" b="1" dirty="0">
                <a:solidFill>
                  <a:schemeClr val="tx1"/>
                </a:solidFill>
              </a:rPr>
              <a:t>Social Marketing campaigns can motivate individual behavior change, but impact will be temporary, unless environmental changes are also made for the long run. </a:t>
            </a:r>
          </a:p>
          <a:p>
            <a:pPr>
              <a:spcBef>
                <a:spcPts val="0"/>
              </a:spcBef>
            </a:pPr>
            <a:endParaRPr lang="en-US" sz="3800" b="1" dirty="0">
              <a:solidFill>
                <a:schemeClr val="tx1"/>
              </a:solidFill>
            </a:endParaRPr>
          </a:p>
          <a:p>
            <a:pPr>
              <a:spcBef>
                <a:spcPts val="0"/>
              </a:spcBef>
            </a:pPr>
            <a:r>
              <a:rPr lang="en-US" sz="3800" b="1" dirty="0">
                <a:solidFill>
                  <a:schemeClr val="tx1"/>
                </a:solidFill>
              </a:rPr>
              <a:t>Media Advocacy can be used to motivate decision-makers to generate those long-term policy and enforcement changes.</a:t>
            </a:r>
          </a:p>
          <a:p>
            <a:pPr>
              <a:spcBef>
                <a:spcPts val="0"/>
              </a:spcBef>
            </a:pPr>
            <a:endParaRPr lang="en-US" sz="3800" b="1" dirty="0">
              <a:solidFill>
                <a:schemeClr val="tx1"/>
              </a:solidFill>
            </a:endParaRPr>
          </a:p>
          <a:p>
            <a:pPr>
              <a:spcBef>
                <a:spcPts val="0"/>
              </a:spcBef>
            </a:pPr>
            <a:r>
              <a:rPr lang="en-US" sz="3800" b="1" dirty="0">
                <a:solidFill>
                  <a:schemeClr val="tx1"/>
                </a:solidFill>
              </a:rPr>
              <a:t>Social Marketing, in turn, is well- suited to motivate consumers to support policy and enforcement changes.</a:t>
            </a:r>
          </a:p>
          <a:p>
            <a:pPr marL="0" indent="0">
              <a:buNone/>
            </a:pPr>
            <a:endParaRPr lang="en-US" sz="1800" i="1" dirty="0"/>
          </a:p>
          <a:p>
            <a:pPr marL="0" indent="0">
              <a:buNone/>
            </a:pPr>
            <a:r>
              <a:rPr lang="en-US" sz="1800" i="1" dirty="0" err="1"/>
              <a:t>Nedra</a:t>
            </a:r>
            <a:r>
              <a:rPr lang="en-US" sz="1800" i="1" dirty="0"/>
              <a:t> Kline </a:t>
            </a:r>
            <a:r>
              <a:rPr lang="en-US" sz="1800" i="1" dirty="0" err="1"/>
              <a:t>Weinrich</a:t>
            </a:r>
            <a:r>
              <a:rPr lang="en-US" sz="1800" i="1" dirty="0"/>
              <a:t>, </a:t>
            </a:r>
            <a:r>
              <a:rPr lang="en-US" sz="1800" i="1" dirty="0" err="1"/>
              <a:t>Weinrich</a:t>
            </a:r>
            <a:r>
              <a:rPr lang="en-US" sz="1800" i="1" dirty="0"/>
              <a:t> Communications (http://www.social-marketing.com/whatis.html)</a:t>
            </a:r>
          </a:p>
        </p:txBody>
      </p:sp>
      <p:sp>
        <p:nvSpPr>
          <p:cNvPr id="3" name="Slide Number Placeholder 2"/>
          <p:cNvSpPr>
            <a:spLocks noGrp="1"/>
          </p:cNvSpPr>
          <p:nvPr>
            <p:ph type="sldNum" sz="quarter" idx="12"/>
          </p:nvPr>
        </p:nvSpPr>
        <p:spPr/>
        <p:txBody>
          <a:bodyPr/>
          <a:lstStyle/>
          <a:p>
            <a:fld id="{C0051610-E9BF-44E7-8BD3-193A23E4AC7D}" type="slidenum">
              <a:rPr lang="en-US" altLang="en-US" smtClean="0"/>
              <a:pPr/>
              <a:t>44</a:t>
            </a:fld>
            <a:endParaRPr lang="en-US" altLang="en-US"/>
          </a:p>
        </p:txBody>
      </p:sp>
    </p:spTree>
    <p:extLst>
      <p:ext uri="{BB962C8B-B14F-4D97-AF65-F5344CB8AC3E}">
        <p14:creationId xmlns:p14="http://schemas.microsoft.com/office/powerpoint/2010/main" val="2915924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168107"/>
            <a:ext cx="10236200" cy="708193"/>
          </a:xfrm>
        </p:spPr>
        <p:txBody>
          <a:bodyPr>
            <a:normAutofit/>
          </a:bodyPr>
          <a:lstStyle/>
          <a:p>
            <a:r>
              <a:rPr lang="en-US" sz="2400" b="1" dirty="0">
                <a:solidFill>
                  <a:schemeClr val="tx1"/>
                </a:solidFill>
              </a:rPr>
              <a:t>Environmental Media Strategies vs. </a:t>
            </a:r>
            <a:r>
              <a:rPr lang="en-US" sz="2400" b="1" dirty="0" smtClean="0">
                <a:solidFill>
                  <a:schemeClr val="tx1"/>
                </a:solidFill>
              </a:rPr>
              <a:t>Public Information/Awareness</a:t>
            </a:r>
            <a:endParaRPr lang="en-US" sz="2400" b="1"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39437116"/>
              </p:ext>
            </p:extLst>
          </p:nvPr>
        </p:nvGraphicFramePr>
        <p:xfrm>
          <a:off x="1117600" y="1028700"/>
          <a:ext cx="10045700" cy="5473700"/>
        </p:xfrm>
        <a:graphic>
          <a:graphicData uri="http://schemas.openxmlformats.org/drawingml/2006/table">
            <a:tbl>
              <a:tblPr firstRow="1" bandRow="1">
                <a:tableStyleId>{5C22544A-7EE6-4342-B048-85BDC9FD1C3A}</a:tableStyleId>
              </a:tblPr>
              <a:tblGrid>
                <a:gridCol w="5022850">
                  <a:extLst>
                    <a:ext uri="{9D8B030D-6E8A-4147-A177-3AD203B41FA5}">
                      <a16:colId xmlns:a16="http://schemas.microsoft.com/office/drawing/2014/main" xmlns="" val="1341780081"/>
                    </a:ext>
                  </a:extLst>
                </a:gridCol>
                <a:gridCol w="5022850">
                  <a:extLst>
                    <a:ext uri="{9D8B030D-6E8A-4147-A177-3AD203B41FA5}">
                      <a16:colId xmlns:a16="http://schemas.microsoft.com/office/drawing/2014/main" xmlns="" val="676071750"/>
                    </a:ext>
                  </a:extLst>
                </a:gridCol>
              </a:tblGrid>
              <a:tr h="1675622">
                <a:tc>
                  <a:txBody>
                    <a:bodyPr/>
                    <a:lstStyle/>
                    <a:p>
                      <a:pPr algn="ctr"/>
                      <a:endParaRPr lang="en-US" dirty="0">
                        <a:solidFill>
                          <a:schemeClr val="tx1"/>
                        </a:solidFill>
                      </a:endParaRPr>
                    </a:p>
                    <a:p>
                      <a:pPr algn="ctr"/>
                      <a:r>
                        <a:rPr lang="en-US" sz="2400" dirty="0">
                          <a:solidFill>
                            <a:schemeClr val="tx1"/>
                          </a:solidFill>
                        </a:rPr>
                        <a:t>Environmental</a:t>
                      </a:r>
                      <a:r>
                        <a:rPr lang="en-US" sz="2400" baseline="0" dirty="0">
                          <a:solidFill>
                            <a:schemeClr val="tx1"/>
                          </a:solidFill>
                        </a:rPr>
                        <a:t> Media </a:t>
                      </a:r>
                    </a:p>
                    <a:p>
                      <a:pPr algn="ctr"/>
                      <a:r>
                        <a:rPr lang="en-US" sz="2400" baseline="0" dirty="0">
                          <a:solidFill>
                            <a:schemeClr val="tx1"/>
                          </a:solidFill>
                        </a:rPr>
                        <a:t>Strategies</a:t>
                      </a:r>
                    </a:p>
                    <a:p>
                      <a:pPr algn="ctr"/>
                      <a:endParaRPr lang="en-US" dirty="0">
                        <a:solidFill>
                          <a:schemeClr val="tx1"/>
                        </a:solidFill>
                      </a:endParaRPr>
                    </a:p>
                  </a:txBody>
                  <a:tcPr/>
                </a:tc>
                <a:tc>
                  <a:txBody>
                    <a:bodyPr/>
                    <a:lstStyle/>
                    <a:p>
                      <a:pPr algn="ctr"/>
                      <a:endParaRPr lang="en-US" dirty="0">
                        <a:solidFill>
                          <a:schemeClr val="tx1"/>
                        </a:solidFill>
                      </a:endParaRPr>
                    </a:p>
                    <a:p>
                      <a:pPr algn="ctr"/>
                      <a:r>
                        <a:rPr lang="en-US" sz="2400" dirty="0">
                          <a:solidFill>
                            <a:schemeClr val="tx1"/>
                          </a:solidFill>
                        </a:rPr>
                        <a:t>Information/Awareness </a:t>
                      </a:r>
                    </a:p>
                    <a:p>
                      <a:pPr algn="ctr"/>
                      <a:r>
                        <a:rPr lang="en-US" sz="2400" dirty="0">
                          <a:solidFill>
                            <a:schemeClr val="tx1"/>
                          </a:solidFill>
                        </a:rPr>
                        <a:t>activities</a:t>
                      </a:r>
                    </a:p>
                  </a:txBody>
                  <a:tcPr/>
                </a:tc>
                <a:extLst>
                  <a:ext uri="{0D108BD9-81ED-4DB2-BD59-A6C34878D82A}">
                    <a16:rowId xmlns:a16="http://schemas.microsoft.com/office/drawing/2014/main" xmlns="" val="942658109"/>
                  </a:ext>
                </a:extLst>
              </a:tr>
              <a:tr h="3798078">
                <a:tc>
                  <a:txBody>
                    <a:bodyPr/>
                    <a:lstStyle/>
                    <a:p>
                      <a:pPr marL="285750" indent="-285750">
                        <a:spcAft>
                          <a:spcPts val="600"/>
                        </a:spcAft>
                        <a:buFont typeface="Arial" panose="020B0604020202020204" pitchFamily="34" charset="0"/>
                        <a:buChar char="•"/>
                      </a:pPr>
                      <a:r>
                        <a:rPr lang="en-US" baseline="0" dirty="0"/>
                        <a:t>Social Marketing campaign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a:t>Media Advocacy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a:t>Social Norms Misperception campaign</a:t>
                      </a:r>
                    </a:p>
                    <a:p>
                      <a:pPr marL="285750" indent="-285750">
                        <a:spcAft>
                          <a:spcPts val="600"/>
                        </a:spcAft>
                        <a:buFont typeface="Arial" panose="020B0604020202020204" pitchFamily="34" charset="0"/>
                        <a:buChar char="•"/>
                      </a:pPr>
                      <a:r>
                        <a:rPr lang="en-US" baseline="0" dirty="0"/>
                        <a:t>Retail outlet recognition campaign</a:t>
                      </a:r>
                    </a:p>
                    <a:p>
                      <a:pPr marL="285750" indent="-285750">
                        <a:spcAft>
                          <a:spcPts val="600"/>
                        </a:spcAft>
                        <a:buFont typeface="Arial" panose="020B0604020202020204" pitchFamily="34" charset="0"/>
                        <a:buChar char="•"/>
                      </a:pPr>
                      <a:r>
                        <a:rPr lang="en-US" dirty="0"/>
                        <a:t>Information/warning</a:t>
                      </a:r>
                      <a:r>
                        <a:rPr lang="en-US" baseline="0" dirty="0"/>
                        <a:t> signs (outlets)</a:t>
                      </a:r>
                      <a:endParaRPr lang="en-US" dirty="0"/>
                    </a:p>
                  </a:txBody>
                  <a:tcPr/>
                </a:tc>
                <a:tc>
                  <a:txBody>
                    <a:bodyPr/>
                    <a:lstStyle/>
                    <a:p>
                      <a:pPr marL="285750" indent="-285750">
                        <a:buFont typeface="Arial" panose="020B0604020202020204" pitchFamily="34" charset="0"/>
                        <a:buChar char="•"/>
                      </a:pPr>
                      <a:r>
                        <a:rPr lang="en-US" b="0" dirty="0"/>
                        <a:t>Public</a:t>
                      </a:r>
                      <a:r>
                        <a:rPr lang="en-US" b="0" baseline="0" dirty="0"/>
                        <a:t> service announcements</a:t>
                      </a:r>
                    </a:p>
                    <a:p>
                      <a:pPr marL="285750" indent="-285750">
                        <a:buFont typeface="Arial" panose="020B0604020202020204" pitchFamily="34" charset="0"/>
                        <a:buChar char="•"/>
                      </a:pPr>
                      <a:r>
                        <a:rPr lang="en-US" b="0" baseline="0" dirty="0"/>
                        <a:t>Resource directories</a:t>
                      </a:r>
                    </a:p>
                    <a:p>
                      <a:pPr marL="285750" indent="-285750">
                        <a:buFont typeface="Arial" panose="020B0604020202020204" pitchFamily="34" charset="0"/>
                        <a:buChar char="•"/>
                      </a:pPr>
                      <a:r>
                        <a:rPr lang="en-US" b="0" baseline="0" dirty="0"/>
                        <a:t>Other printed material</a:t>
                      </a:r>
                    </a:p>
                    <a:p>
                      <a:pPr marL="285750" indent="-285750">
                        <a:buFont typeface="Arial" panose="020B0604020202020204" pitchFamily="34" charset="0"/>
                        <a:buChar char="•"/>
                      </a:pPr>
                      <a:r>
                        <a:rPr lang="en-US" b="0" baseline="0" dirty="0"/>
                        <a:t>Telephone information services</a:t>
                      </a:r>
                    </a:p>
                    <a:p>
                      <a:pPr marL="285750" indent="-285750">
                        <a:buFont typeface="Arial" panose="020B0604020202020204" pitchFamily="34" charset="0"/>
                        <a:buChar char="•"/>
                      </a:pPr>
                      <a:r>
                        <a:rPr lang="en-US" b="0" baseline="0" dirty="0"/>
                        <a:t>Walk-in information services</a:t>
                      </a:r>
                    </a:p>
                    <a:p>
                      <a:pPr marL="285750" indent="-285750">
                        <a:buFont typeface="Arial" panose="020B0604020202020204" pitchFamily="34" charset="0"/>
                        <a:buChar char="•"/>
                      </a:pPr>
                      <a:r>
                        <a:rPr lang="en-US" b="0" baseline="0" dirty="0"/>
                        <a:t>Health promotion event</a:t>
                      </a:r>
                    </a:p>
                    <a:p>
                      <a:pPr marL="285750" indent="-285750">
                        <a:buFont typeface="Arial" panose="020B0604020202020204" pitchFamily="34" charset="0"/>
                        <a:buChar char="•"/>
                      </a:pPr>
                      <a:r>
                        <a:rPr lang="en-US" b="0" baseline="0" dirty="0"/>
                        <a:t>Speaking events</a:t>
                      </a:r>
                      <a:endParaRPr lang="en-US" b="1" baseline="0" dirty="0"/>
                    </a:p>
                    <a:p>
                      <a:pPr marL="285750" indent="-285750">
                        <a:buFont typeface="Arial" panose="020B0604020202020204" pitchFamily="34" charset="0"/>
                        <a:buChar char="•"/>
                      </a:pPr>
                      <a:r>
                        <a:rPr lang="en-US" b="0" baseline="0" dirty="0"/>
                        <a:t>Internet – site content</a:t>
                      </a:r>
                    </a:p>
                    <a:p>
                      <a:pPr marL="285750" indent="-285750">
                        <a:buFont typeface="Arial" panose="020B0604020202020204" pitchFamily="34" charset="0"/>
                        <a:buChar char="•"/>
                      </a:pPr>
                      <a:r>
                        <a:rPr lang="en-US" b="0" baseline="0" dirty="0"/>
                        <a:t>Internet – social media</a:t>
                      </a:r>
                    </a:p>
                    <a:p>
                      <a:pPr marL="285750" indent="-285750">
                        <a:buFont typeface="Arial" panose="020B0604020202020204" pitchFamily="34" charset="0"/>
                        <a:buChar char="•"/>
                      </a:pPr>
                      <a:r>
                        <a:rPr lang="en-US" b="0" baseline="0" dirty="0"/>
                        <a:t>Newspaper – content</a:t>
                      </a:r>
                    </a:p>
                    <a:p>
                      <a:pPr marL="285750" indent="-285750">
                        <a:buFont typeface="Arial" panose="020B0604020202020204" pitchFamily="34" charset="0"/>
                        <a:buChar char="•"/>
                      </a:pPr>
                      <a:r>
                        <a:rPr lang="en-US" b="0" baseline="0" dirty="0"/>
                        <a:t>Television/radio – content</a:t>
                      </a:r>
                      <a:endParaRPr lang="en-US" b="1" dirty="0"/>
                    </a:p>
                  </a:txBody>
                  <a:tcPr/>
                </a:tc>
                <a:extLst>
                  <a:ext uri="{0D108BD9-81ED-4DB2-BD59-A6C34878D82A}">
                    <a16:rowId xmlns:a16="http://schemas.microsoft.com/office/drawing/2014/main" xmlns="" val="3485743657"/>
                  </a:ext>
                </a:extLst>
              </a:tr>
            </a:tbl>
          </a:graphicData>
        </a:graphic>
      </p:graphicFrame>
      <p:sp>
        <p:nvSpPr>
          <p:cNvPr id="4" name="Slide Number Placeholder 3"/>
          <p:cNvSpPr>
            <a:spLocks noGrp="1"/>
          </p:cNvSpPr>
          <p:nvPr>
            <p:ph type="sldNum" sz="quarter" idx="12"/>
          </p:nvPr>
        </p:nvSpPr>
        <p:spPr/>
        <p:txBody>
          <a:bodyPr/>
          <a:lstStyle/>
          <a:p>
            <a:fld id="{C0051610-E9BF-44E7-8BD3-193A23E4AC7D}" type="slidenum">
              <a:rPr lang="en-US" altLang="en-US" smtClean="0"/>
              <a:pPr/>
              <a:t>45</a:t>
            </a:fld>
            <a:endParaRPr lang="en-US" altLang="en-US"/>
          </a:p>
        </p:txBody>
      </p:sp>
    </p:spTree>
    <p:extLst>
      <p:ext uri="{BB962C8B-B14F-4D97-AF65-F5344CB8AC3E}">
        <p14:creationId xmlns:p14="http://schemas.microsoft.com/office/powerpoint/2010/main" val="20031059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52500" y="168107"/>
            <a:ext cx="10413999" cy="1012825"/>
          </a:xfrm>
        </p:spPr>
        <p:txBody>
          <a:bodyPr>
            <a:normAutofit/>
          </a:bodyPr>
          <a:lstStyle/>
          <a:p>
            <a:r>
              <a:rPr lang="en-US" sz="2400" b="1" dirty="0">
                <a:solidFill>
                  <a:schemeClr val="tx1"/>
                </a:solidFill>
              </a:rPr>
              <a:t>Environmental Media Strategies vs. </a:t>
            </a:r>
            <a:r>
              <a:rPr lang="en-US" sz="2400" b="1" dirty="0" smtClean="0">
                <a:solidFill>
                  <a:schemeClr val="tx1"/>
                </a:solidFill>
              </a:rPr>
              <a:t>Public Information/Awareness</a:t>
            </a:r>
            <a:endParaRPr lang="en-US" sz="2400" b="1" dirty="0">
              <a:solidFill>
                <a:schemeClr val="tx1"/>
              </a:solidFill>
            </a:endParaRPr>
          </a:p>
        </p:txBody>
      </p:sp>
      <p:sp>
        <p:nvSpPr>
          <p:cNvPr id="5" name="Content Placeholder 2"/>
          <p:cNvSpPr>
            <a:spLocks noGrp="1"/>
          </p:cNvSpPr>
          <p:nvPr>
            <p:ph idx="1"/>
          </p:nvPr>
        </p:nvSpPr>
        <p:spPr>
          <a:xfrm>
            <a:off x="508000" y="1556976"/>
            <a:ext cx="11163300" cy="933654"/>
          </a:xfrm>
        </p:spPr>
        <p:txBody>
          <a:bodyPr>
            <a:noAutofit/>
          </a:bodyPr>
          <a:lstStyle/>
          <a:p>
            <a:r>
              <a:rPr lang="en-US" sz="3200" dirty="0">
                <a:solidFill>
                  <a:schemeClr val="tx1"/>
                </a:solidFill>
              </a:rPr>
              <a:t>Key difference is the focus and level of diffusion.</a:t>
            </a:r>
          </a:p>
          <a:p>
            <a:endParaRPr lang="en-US" sz="3200" dirty="0">
              <a:solidFill>
                <a:schemeClr val="tx1"/>
              </a:solidFill>
            </a:endParaRPr>
          </a:p>
          <a:p>
            <a:r>
              <a:rPr lang="en-US" sz="3200" dirty="0">
                <a:solidFill>
                  <a:schemeClr val="tx1"/>
                </a:solidFill>
              </a:rPr>
              <a:t>Any given ENV media strategy will use multiple media channels, but all will be focused on supporting policies and/or changing social norms in a comprehensive fashion.</a:t>
            </a:r>
          </a:p>
          <a:p>
            <a:endParaRPr lang="en-US" sz="3200" dirty="0">
              <a:solidFill>
                <a:schemeClr val="tx1"/>
              </a:solidFill>
            </a:endParaRPr>
          </a:p>
          <a:p>
            <a:r>
              <a:rPr lang="en-US" sz="3200" dirty="0">
                <a:solidFill>
                  <a:schemeClr val="tx1"/>
                </a:solidFill>
              </a:rPr>
              <a:t>Information/awareness efforts tend to be isolated.</a:t>
            </a:r>
          </a:p>
        </p:txBody>
      </p:sp>
      <p:sp>
        <p:nvSpPr>
          <p:cNvPr id="6" name="Slide Number Placeholder 5"/>
          <p:cNvSpPr>
            <a:spLocks noGrp="1"/>
          </p:cNvSpPr>
          <p:nvPr>
            <p:ph type="sldNum" sz="quarter" idx="12"/>
          </p:nvPr>
        </p:nvSpPr>
        <p:spPr/>
        <p:txBody>
          <a:bodyPr/>
          <a:lstStyle/>
          <a:p>
            <a:fld id="{C0051610-E9BF-44E7-8BD3-193A23E4AC7D}" type="slidenum">
              <a:rPr lang="en-US" altLang="en-US" smtClean="0"/>
              <a:pPr/>
              <a:t>46</a:t>
            </a:fld>
            <a:endParaRPr lang="en-US" altLang="en-US"/>
          </a:p>
        </p:txBody>
      </p:sp>
    </p:spTree>
    <p:extLst>
      <p:ext uri="{BB962C8B-B14F-4D97-AF65-F5344CB8AC3E}">
        <p14:creationId xmlns:p14="http://schemas.microsoft.com/office/powerpoint/2010/main" val="23133050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0" y="164911"/>
            <a:ext cx="10058400" cy="1012825"/>
          </a:xfrm>
        </p:spPr>
        <p:txBody>
          <a:bodyPr>
            <a:normAutofit/>
          </a:bodyPr>
          <a:lstStyle/>
          <a:p>
            <a:pPr algn="ctr"/>
            <a:r>
              <a:rPr lang="en-US" sz="2400" b="1" dirty="0">
                <a:solidFill>
                  <a:schemeClr val="tx1"/>
                </a:solidFill>
              </a:rPr>
              <a:t>Environmental Performance Standards for OASAS Providers</a:t>
            </a:r>
          </a:p>
        </p:txBody>
      </p:sp>
      <p:sp>
        <p:nvSpPr>
          <p:cNvPr id="3" name="Content Placeholder 2"/>
          <p:cNvSpPr>
            <a:spLocks noGrp="1"/>
          </p:cNvSpPr>
          <p:nvPr>
            <p:ph idx="1"/>
          </p:nvPr>
        </p:nvSpPr>
        <p:spPr>
          <a:xfrm>
            <a:off x="749300" y="1579372"/>
            <a:ext cx="10934700" cy="4630927"/>
          </a:xfrm>
        </p:spPr>
        <p:txBody>
          <a:bodyPr>
            <a:noAutofit/>
          </a:bodyPr>
          <a:lstStyle/>
          <a:p>
            <a:r>
              <a:rPr lang="en-US" sz="3000" b="1" dirty="0">
                <a:solidFill>
                  <a:schemeClr val="tx1"/>
                </a:solidFill>
              </a:rPr>
              <a:t>OASAS categorizes the ENV strategies as EBP’s   </a:t>
            </a:r>
            <a:r>
              <a:rPr lang="en-US" sz="3000" b="1" dirty="0" smtClean="0">
                <a:solidFill>
                  <a:schemeClr val="tx1"/>
                </a:solidFill>
              </a:rPr>
              <a:t>                               (</a:t>
            </a:r>
            <a:r>
              <a:rPr lang="en-US" sz="3000" b="1" dirty="0">
                <a:solidFill>
                  <a:schemeClr val="tx1"/>
                </a:solidFill>
              </a:rPr>
              <a:t>see Prev. Guidelines, Appendix H) </a:t>
            </a:r>
          </a:p>
          <a:p>
            <a:pPr marL="0" indent="0">
              <a:buNone/>
            </a:pPr>
            <a:endParaRPr lang="en-US" sz="3000" b="1" dirty="0">
              <a:solidFill>
                <a:schemeClr val="tx1"/>
              </a:solidFill>
            </a:endParaRPr>
          </a:p>
          <a:p>
            <a:r>
              <a:rPr lang="en-US" sz="3000" b="1" dirty="0">
                <a:solidFill>
                  <a:schemeClr val="tx1"/>
                </a:solidFill>
              </a:rPr>
              <a:t>For providers, Environmental Media strategies must support ENV Policy and/or Enforcement strategies.</a:t>
            </a:r>
          </a:p>
          <a:p>
            <a:endParaRPr lang="en-US" sz="3000" b="1" dirty="0">
              <a:solidFill>
                <a:schemeClr val="tx1"/>
              </a:solidFill>
            </a:endParaRPr>
          </a:p>
          <a:p>
            <a:r>
              <a:rPr lang="en-US" sz="3000" b="1" dirty="0">
                <a:solidFill>
                  <a:schemeClr val="tx1"/>
                </a:solidFill>
              </a:rPr>
              <a:t>Policy/Enforcement efforts may be led by a coalition, but providers must identify the specific strategies in the community being supported by the ENV media strategies.</a:t>
            </a:r>
          </a:p>
        </p:txBody>
      </p:sp>
      <p:sp>
        <p:nvSpPr>
          <p:cNvPr id="4" name="Slide Number Placeholder 3"/>
          <p:cNvSpPr>
            <a:spLocks noGrp="1"/>
          </p:cNvSpPr>
          <p:nvPr>
            <p:ph type="sldNum" sz="quarter" idx="12"/>
          </p:nvPr>
        </p:nvSpPr>
        <p:spPr/>
        <p:txBody>
          <a:bodyPr/>
          <a:lstStyle/>
          <a:p>
            <a:fld id="{C0051610-E9BF-44E7-8BD3-193A23E4AC7D}" type="slidenum">
              <a:rPr lang="en-US" altLang="en-US" smtClean="0"/>
              <a:pPr/>
              <a:t>47</a:t>
            </a:fld>
            <a:endParaRPr lang="en-US" altLang="en-US"/>
          </a:p>
        </p:txBody>
      </p:sp>
    </p:spTree>
    <p:extLst>
      <p:ext uri="{BB962C8B-B14F-4D97-AF65-F5344CB8AC3E}">
        <p14:creationId xmlns:p14="http://schemas.microsoft.com/office/powerpoint/2010/main" val="25366814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95" y="114300"/>
            <a:ext cx="10353762" cy="1003300"/>
          </a:xfrm>
        </p:spPr>
        <p:txBody>
          <a:bodyPr>
            <a:normAutofit/>
          </a:bodyPr>
          <a:lstStyle/>
          <a:p>
            <a:r>
              <a:rPr lang="en-US" sz="2400" b="1" dirty="0">
                <a:solidFill>
                  <a:schemeClr val="tx1"/>
                </a:solidFill>
              </a:rPr>
              <a:t>Social Norms Misperceptions (SNM) Campaigns</a:t>
            </a:r>
            <a:endParaRPr lang="en-US" sz="2400" dirty="0"/>
          </a:p>
        </p:txBody>
      </p:sp>
      <p:sp>
        <p:nvSpPr>
          <p:cNvPr id="3" name="Content Placeholder 2"/>
          <p:cNvSpPr>
            <a:spLocks noGrp="1"/>
          </p:cNvSpPr>
          <p:nvPr>
            <p:ph idx="1"/>
          </p:nvPr>
        </p:nvSpPr>
        <p:spPr>
          <a:xfrm>
            <a:off x="685800" y="1562101"/>
            <a:ext cx="10858500" cy="5029200"/>
          </a:xfrm>
        </p:spPr>
        <p:txBody>
          <a:bodyPr>
            <a:normAutofit fontScale="92500" lnSpcReduction="10000"/>
          </a:bodyPr>
          <a:lstStyle/>
          <a:p>
            <a:r>
              <a:rPr lang="en-US" sz="3200" b="1" dirty="0">
                <a:solidFill>
                  <a:schemeClr val="tx1"/>
                </a:solidFill>
              </a:rPr>
              <a:t>Our perceptions of peer attitudes and behaviors are often inaccurate</a:t>
            </a:r>
          </a:p>
          <a:p>
            <a:endParaRPr lang="en-US" sz="3200" b="1" dirty="0">
              <a:solidFill>
                <a:schemeClr val="tx1"/>
              </a:solidFill>
            </a:endParaRPr>
          </a:p>
          <a:p>
            <a:r>
              <a:rPr lang="en-US" sz="3200" b="1" dirty="0">
                <a:solidFill>
                  <a:schemeClr val="tx1"/>
                </a:solidFill>
              </a:rPr>
              <a:t>So, providing accurate data about risky behaviors, can (a) influence perceptions of peer attitudes and behaviors and (b) modify our own behaviors to be in line with those more accurate perceptions</a:t>
            </a:r>
          </a:p>
          <a:p>
            <a:pPr marL="0" indent="0">
              <a:buNone/>
            </a:pPr>
            <a:endParaRPr lang="en-US" sz="3200" i="1" dirty="0"/>
          </a:p>
          <a:p>
            <a:pPr marL="0" indent="0" algn="ctr">
              <a:buNone/>
            </a:pPr>
            <a:r>
              <a:rPr lang="en-US" sz="3200" i="1" dirty="0">
                <a:solidFill>
                  <a:srgbClr val="FFFF00"/>
                </a:solidFill>
              </a:rPr>
              <a:t>If I believe everyone’s doing it, I am more likely to do it. If I see that everyone’s not doing it, I am less likely to do it. </a:t>
            </a:r>
          </a:p>
          <a:p>
            <a:endParaRPr lang="en-US" dirty="0"/>
          </a:p>
        </p:txBody>
      </p:sp>
    </p:spTree>
    <p:extLst>
      <p:ext uri="{BB962C8B-B14F-4D97-AF65-F5344CB8AC3E}">
        <p14:creationId xmlns:p14="http://schemas.microsoft.com/office/powerpoint/2010/main" val="21780926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900" y="147639"/>
            <a:ext cx="8388035" cy="766761"/>
          </a:xfrm>
        </p:spPr>
        <p:txBody>
          <a:bodyPr>
            <a:normAutofit/>
          </a:bodyPr>
          <a:lstStyle/>
          <a:p>
            <a:r>
              <a:rPr lang="en-US" sz="2400" b="1" dirty="0">
                <a:solidFill>
                  <a:schemeClr val="tx1"/>
                </a:solidFill>
              </a:rPr>
              <a:t>Social Norms Misperceptions (SNM) Campaigns</a:t>
            </a:r>
          </a:p>
        </p:txBody>
      </p:sp>
      <p:sp>
        <p:nvSpPr>
          <p:cNvPr id="3" name="Content Placeholder 2"/>
          <p:cNvSpPr>
            <a:spLocks noGrp="1"/>
          </p:cNvSpPr>
          <p:nvPr>
            <p:ph idx="1"/>
          </p:nvPr>
        </p:nvSpPr>
        <p:spPr>
          <a:xfrm>
            <a:off x="812800" y="1775537"/>
            <a:ext cx="10629899" cy="3939463"/>
          </a:xfrm>
        </p:spPr>
        <p:txBody>
          <a:bodyPr>
            <a:normAutofit/>
          </a:bodyPr>
          <a:lstStyle/>
          <a:p>
            <a:r>
              <a:rPr lang="en-US" sz="3200" b="1" dirty="0">
                <a:solidFill>
                  <a:schemeClr val="tx1"/>
                </a:solidFill>
              </a:rPr>
              <a:t>Our perceptions of peer attitudes and behaviors influence our own attitudes and behaviors</a:t>
            </a:r>
          </a:p>
          <a:p>
            <a:endParaRPr lang="en-US" sz="3200" b="1" dirty="0">
              <a:solidFill>
                <a:schemeClr val="tx1"/>
              </a:solidFill>
            </a:endParaRPr>
          </a:p>
          <a:p>
            <a:r>
              <a:rPr lang="en-US" sz="3200" b="1" dirty="0">
                <a:solidFill>
                  <a:schemeClr val="tx1"/>
                </a:solidFill>
              </a:rPr>
              <a:t>We often perceive that our peers endorse risky attitudes and engage in risky behaviors </a:t>
            </a:r>
            <a:r>
              <a:rPr lang="en-US" sz="3200" b="1" i="1" dirty="0">
                <a:solidFill>
                  <a:schemeClr val="tx1"/>
                </a:solidFill>
              </a:rPr>
              <a:t>(“everyone at my high school….drinks, smokes, gets high, has sex….”</a:t>
            </a:r>
            <a:r>
              <a:rPr lang="en-US" sz="3200" b="1" dirty="0">
                <a:solidFill>
                  <a:schemeClr val="tx1"/>
                </a:solidFill>
              </a:rPr>
              <a:t>)</a:t>
            </a:r>
          </a:p>
          <a:p>
            <a:endParaRPr lang="en-US" sz="2600" b="1" dirty="0">
              <a:solidFill>
                <a:schemeClr val="tx1"/>
              </a:solidFill>
            </a:endParaRPr>
          </a:p>
        </p:txBody>
      </p:sp>
      <p:sp>
        <p:nvSpPr>
          <p:cNvPr id="4" name="Slide Number Placeholder 3"/>
          <p:cNvSpPr>
            <a:spLocks noGrp="1"/>
          </p:cNvSpPr>
          <p:nvPr>
            <p:ph type="sldNum" sz="quarter" idx="12"/>
          </p:nvPr>
        </p:nvSpPr>
        <p:spPr/>
        <p:txBody>
          <a:bodyPr/>
          <a:lstStyle/>
          <a:p>
            <a:fld id="{C0051610-E9BF-44E7-8BD3-193A23E4AC7D}" type="slidenum">
              <a:rPr lang="en-US" altLang="en-US" smtClean="0"/>
              <a:pPr/>
              <a:t>49</a:t>
            </a:fld>
            <a:endParaRPr lang="en-US" altLang="en-US"/>
          </a:p>
        </p:txBody>
      </p:sp>
    </p:spTree>
    <p:extLst>
      <p:ext uri="{BB962C8B-B14F-4D97-AF65-F5344CB8AC3E}">
        <p14:creationId xmlns:p14="http://schemas.microsoft.com/office/powerpoint/2010/main" val="625405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300" y="1041400"/>
            <a:ext cx="10693400" cy="5546134"/>
          </a:xfrm>
          <a:prstGeom prst="rect">
            <a:avLst/>
          </a:prstGeom>
          <a:noFill/>
        </p:spPr>
        <p:txBody>
          <a:bodyPr wrap="square" rtlCol="0">
            <a:spAutoFit/>
          </a:bodyPr>
          <a:lstStyle/>
          <a:p>
            <a:pPr marL="514350" indent="-514350">
              <a:lnSpc>
                <a:spcPct val="80000"/>
              </a:lnSpc>
              <a:buFont typeface="+mj-lt"/>
              <a:buAutoNum type="romanUcPeriod"/>
            </a:pPr>
            <a:endParaRPr lang="en-US" altLang="en-US" sz="2800" dirty="0" smtClean="0"/>
          </a:p>
          <a:p>
            <a:pPr marL="514350" indent="-514350">
              <a:lnSpc>
                <a:spcPct val="80000"/>
              </a:lnSpc>
              <a:buFont typeface="+mj-lt"/>
              <a:buAutoNum type="romanUcPeriod"/>
            </a:pPr>
            <a:endParaRPr lang="en-US" altLang="en-US" sz="2800" dirty="0" smtClean="0"/>
          </a:p>
          <a:p>
            <a:pPr>
              <a:lnSpc>
                <a:spcPct val="80000"/>
              </a:lnSpc>
            </a:pPr>
            <a:r>
              <a:rPr lang="en-US" altLang="en-US" sz="3200" b="1" dirty="0" smtClean="0"/>
              <a:t>III. Distinguish </a:t>
            </a:r>
            <a:r>
              <a:rPr lang="en-US" altLang="en-US" sz="3200" b="1" dirty="0"/>
              <a:t>between different media strategies:</a:t>
            </a:r>
          </a:p>
          <a:p>
            <a:pPr marL="1314450" lvl="2" indent="-514350">
              <a:lnSpc>
                <a:spcPct val="80000"/>
              </a:lnSpc>
              <a:buFont typeface="+mj-lt"/>
              <a:buAutoNum type="alphaUcPeriod"/>
            </a:pPr>
            <a:endParaRPr lang="en-US" altLang="en-US" sz="3200" dirty="0" smtClean="0"/>
          </a:p>
          <a:p>
            <a:pPr marL="1314450" lvl="2" indent="-514350">
              <a:lnSpc>
                <a:spcPct val="80000"/>
              </a:lnSpc>
              <a:buFont typeface="+mj-lt"/>
              <a:buAutoNum type="alphaUcPeriod"/>
            </a:pPr>
            <a:r>
              <a:rPr lang="en-US" altLang="en-US" sz="3200" dirty="0" smtClean="0"/>
              <a:t>Media </a:t>
            </a:r>
            <a:r>
              <a:rPr lang="en-US" altLang="en-US" sz="3200" dirty="0"/>
              <a:t>Advocacy</a:t>
            </a:r>
          </a:p>
          <a:p>
            <a:pPr marL="1314450" lvl="2" indent="-514350">
              <a:lnSpc>
                <a:spcPct val="80000"/>
              </a:lnSpc>
              <a:buFont typeface="+mj-lt"/>
              <a:buAutoNum type="alphaUcPeriod"/>
            </a:pPr>
            <a:r>
              <a:rPr lang="en-US" altLang="en-US" sz="3200" dirty="0"/>
              <a:t>Social Marketing</a:t>
            </a:r>
          </a:p>
          <a:p>
            <a:pPr marL="1314450" lvl="2" indent="-514350">
              <a:lnSpc>
                <a:spcPct val="80000"/>
              </a:lnSpc>
              <a:buFont typeface="+mj-lt"/>
              <a:buAutoNum type="alphaUcPeriod"/>
            </a:pPr>
            <a:r>
              <a:rPr lang="en-US" altLang="en-US" sz="3200" dirty="0"/>
              <a:t>Social Norms Misperceptions Campaigns</a:t>
            </a:r>
          </a:p>
          <a:p>
            <a:pPr marL="514350" indent="-514350">
              <a:lnSpc>
                <a:spcPct val="80000"/>
              </a:lnSpc>
              <a:buFont typeface="+mj-lt"/>
              <a:buAutoNum type="romanUcPeriod"/>
            </a:pPr>
            <a:endParaRPr lang="en-US" altLang="en-US" sz="3200" dirty="0"/>
          </a:p>
          <a:p>
            <a:pPr>
              <a:lnSpc>
                <a:spcPct val="80000"/>
              </a:lnSpc>
            </a:pPr>
            <a:r>
              <a:rPr lang="en-US" altLang="en-US" sz="3200" b="1" dirty="0" smtClean="0"/>
              <a:t>IV. Social </a:t>
            </a:r>
            <a:r>
              <a:rPr lang="en-US" altLang="en-US" sz="3200" b="1" dirty="0"/>
              <a:t>Norms Misperceptions Campaigns  </a:t>
            </a:r>
          </a:p>
          <a:p>
            <a:pPr marL="1314450" lvl="2" indent="-514350">
              <a:lnSpc>
                <a:spcPct val="80000"/>
              </a:lnSpc>
              <a:buFont typeface="+mj-lt"/>
              <a:buAutoNum type="alphaUcPeriod"/>
            </a:pPr>
            <a:endParaRPr lang="en-US" altLang="en-US" sz="3200" dirty="0" smtClean="0"/>
          </a:p>
          <a:p>
            <a:pPr marL="1314450" lvl="2" indent="-514350">
              <a:lnSpc>
                <a:spcPct val="80000"/>
              </a:lnSpc>
              <a:buFont typeface="+mj-lt"/>
              <a:buAutoNum type="alphaUcPeriod"/>
            </a:pPr>
            <a:r>
              <a:rPr lang="en-US" altLang="en-US" sz="3200" dirty="0" smtClean="0"/>
              <a:t>Norms </a:t>
            </a:r>
            <a:r>
              <a:rPr lang="en-US" altLang="en-US" sz="3200" dirty="0"/>
              <a:t>Change Theory and the Evidence-base</a:t>
            </a:r>
          </a:p>
          <a:p>
            <a:pPr marL="1314450" lvl="2" indent="-514350">
              <a:lnSpc>
                <a:spcPct val="80000"/>
              </a:lnSpc>
              <a:buFont typeface="+mj-lt"/>
              <a:buAutoNum type="alphaUcPeriod"/>
            </a:pPr>
            <a:r>
              <a:rPr lang="en-US" altLang="en-US" sz="3200" dirty="0"/>
              <a:t>Core components</a:t>
            </a:r>
          </a:p>
          <a:p>
            <a:pPr marL="1314450" lvl="2" indent="-514350">
              <a:lnSpc>
                <a:spcPct val="80000"/>
              </a:lnSpc>
              <a:buFont typeface="+mj-lt"/>
              <a:buAutoNum type="alphaUcPeriod"/>
            </a:pPr>
            <a:r>
              <a:rPr lang="en-US" altLang="en-US" sz="3200" dirty="0"/>
              <a:t>Support for Implementation Fidelity</a:t>
            </a:r>
          </a:p>
          <a:p>
            <a:endParaRPr lang="en-US" sz="2800" dirty="0"/>
          </a:p>
        </p:txBody>
      </p:sp>
      <p:sp>
        <p:nvSpPr>
          <p:cNvPr id="4" name="TextBox 3"/>
          <p:cNvSpPr txBox="1"/>
          <p:nvPr/>
        </p:nvSpPr>
        <p:spPr>
          <a:xfrm>
            <a:off x="3467100" y="546100"/>
            <a:ext cx="5321300" cy="461665"/>
          </a:xfrm>
          <a:prstGeom prst="rect">
            <a:avLst/>
          </a:prstGeom>
          <a:noFill/>
        </p:spPr>
        <p:txBody>
          <a:bodyPr wrap="square" rtlCol="0">
            <a:spAutoFit/>
          </a:bodyPr>
          <a:lstStyle/>
          <a:p>
            <a:pPr algn="ctr"/>
            <a:r>
              <a:rPr lang="en-US" altLang="en-US" sz="2400" b="1" dirty="0" smtClean="0"/>
              <a:t>      Today’s </a:t>
            </a:r>
            <a:r>
              <a:rPr lang="en-US" altLang="en-US" sz="2400" b="1" dirty="0"/>
              <a:t>Agenda</a:t>
            </a:r>
            <a:endParaRPr lang="en-US" sz="2400" b="1" dirty="0"/>
          </a:p>
        </p:txBody>
      </p:sp>
    </p:spTree>
    <p:extLst>
      <p:ext uri="{BB962C8B-B14F-4D97-AF65-F5344CB8AC3E}">
        <p14:creationId xmlns:p14="http://schemas.microsoft.com/office/powerpoint/2010/main" val="36535189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10007600" cy="639761"/>
          </a:xfrm>
        </p:spPr>
        <p:txBody>
          <a:bodyPr>
            <a:normAutofit/>
          </a:bodyPr>
          <a:lstStyle/>
          <a:p>
            <a:r>
              <a:rPr lang="en-US" sz="2400" b="1" dirty="0">
                <a:solidFill>
                  <a:schemeClr val="tx1"/>
                </a:solidFill>
              </a:rPr>
              <a:t>Social Norms Misperceptions (SNM) </a:t>
            </a:r>
            <a:r>
              <a:rPr lang="en-US" sz="2400" b="1" dirty="0" smtClean="0">
                <a:solidFill>
                  <a:schemeClr val="tx1"/>
                </a:solidFill>
              </a:rPr>
              <a:t>Campaigns</a:t>
            </a:r>
            <a:endParaRPr lang="en-US" sz="2400" b="1" dirty="0">
              <a:solidFill>
                <a:schemeClr val="tx1"/>
              </a:solidFill>
            </a:endParaRPr>
          </a:p>
        </p:txBody>
      </p:sp>
      <p:sp>
        <p:nvSpPr>
          <p:cNvPr id="3" name="Content Placeholder 2"/>
          <p:cNvSpPr>
            <a:spLocks noGrp="1"/>
          </p:cNvSpPr>
          <p:nvPr>
            <p:ph idx="1"/>
          </p:nvPr>
        </p:nvSpPr>
        <p:spPr>
          <a:xfrm>
            <a:off x="457200" y="1041400"/>
            <a:ext cx="11226800" cy="5608371"/>
          </a:xfrm>
        </p:spPr>
        <p:txBody>
          <a:bodyPr>
            <a:normAutofit/>
          </a:bodyPr>
          <a:lstStyle/>
          <a:p>
            <a:pPr marL="0" indent="0">
              <a:spcAft>
                <a:spcPts val="1200"/>
              </a:spcAft>
              <a:buNone/>
            </a:pPr>
            <a:r>
              <a:rPr lang="en-US" sz="3200" b="1" dirty="0">
                <a:solidFill>
                  <a:schemeClr val="tx1"/>
                </a:solidFill>
              </a:rPr>
              <a:t>SNM campaigns involve two overarching components: </a:t>
            </a:r>
          </a:p>
          <a:p>
            <a:pPr marL="457200" indent="-457200">
              <a:buFont typeface="+mj-lt"/>
              <a:buAutoNum type="arabicPeriod"/>
            </a:pPr>
            <a:r>
              <a:rPr lang="en-US" sz="3000" b="1" dirty="0">
                <a:solidFill>
                  <a:schemeClr val="tx1"/>
                </a:solidFill>
              </a:rPr>
              <a:t>Collection of pre- and post-data about….</a:t>
            </a:r>
          </a:p>
          <a:p>
            <a:pPr lvl="1"/>
            <a:r>
              <a:rPr lang="en-US" sz="2800" b="1" dirty="0">
                <a:solidFill>
                  <a:schemeClr val="tx1"/>
                </a:solidFill>
              </a:rPr>
              <a:t>Perceptions about normative behavior</a:t>
            </a:r>
          </a:p>
          <a:p>
            <a:pPr marL="810000" lvl="2" indent="0">
              <a:buNone/>
            </a:pPr>
            <a:r>
              <a:rPr lang="en-US" sz="2400" dirty="0">
                <a:solidFill>
                  <a:schemeClr val="tx1"/>
                </a:solidFill>
              </a:rPr>
              <a:t>Ex: Within the last 30 days, what percent of students at your school used….alcohol, cigarettes, marijuana, Rx drugs without a Rx, etc.</a:t>
            </a:r>
          </a:p>
          <a:p>
            <a:pPr lvl="1"/>
            <a:r>
              <a:rPr lang="en-US" sz="2800" b="1" dirty="0">
                <a:solidFill>
                  <a:schemeClr val="tx1"/>
                </a:solidFill>
              </a:rPr>
              <a:t>Actual normative behaviors</a:t>
            </a:r>
          </a:p>
          <a:p>
            <a:pPr marL="810000" lvl="2" indent="0">
              <a:buNone/>
            </a:pPr>
            <a:r>
              <a:rPr lang="en-US" sz="2400" dirty="0">
                <a:solidFill>
                  <a:schemeClr val="tx1"/>
                </a:solidFill>
              </a:rPr>
              <a:t>Ex: Within the last 30 days, on how many days did you use…alcohol, cigarettes, marijuana, Rx drugs without a Rx, etc.</a:t>
            </a:r>
          </a:p>
          <a:p>
            <a:pPr marL="514350" indent="-514350">
              <a:buFont typeface="+mj-lt"/>
              <a:buAutoNum type="arabicPeriod"/>
            </a:pPr>
            <a:r>
              <a:rPr lang="en-US" sz="3000" b="1" dirty="0">
                <a:solidFill>
                  <a:schemeClr val="tx1"/>
                </a:solidFill>
              </a:rPr>
              <a:t>Media-based intervention aimed at correcting misperceptions of norms  </a:t>
            </a:r>
          </a:p>
          <a:p>
            <a:pPr marL="457200" lvl="1" indent="0">
              <a:buNone/>
            </a:pPr>
            <a:endParaRPr lang="en-US" sz="2000" dirty="0"/>
          </a:p>
          <a:p>
            <a:endParaRPr lang="en-US" sz="1600" dirty="0"/>
          </a:p>
        </p:txBody>
      </p:sp>
      <p:sp>
        <p:nvSpPr>
          <p:cNvPr id="4" name="Slide Number Placeholder 3"/>
          <p:cNvSpPr>
            <a:spLocks noGrp="1"/>
          </p:cNvSpPr>
          <p:nvPr>
            <p:ph type="sldNum" sz="quarter" idx="12"/>
          </p:nvPr>
        </p:nvSpPr>
        <p:spPr/>
        <p:txBody>
          <a:bodyPr/>
          <a:lstStyle/>
          <a:p>
            <a:fld id="{C0051610-E9BF-44E7-8BD3-193A23E4AC7D}" type="slidenum">
              <a:rPr lang="en-US" altLang="en-US" smtClean="0"/>
              <a:pPr/>
              <a:t>50</a:t>
            </a:fld>
            <a:endParaRPr lang="en-US" altLang="en-US"/>
          </a:p>
        </p:txBody>
      </p:sp>
    </p:spTree>
    <p:extLst>
      <p:ext uri="{BB962C8B-B14F-4D97-AF65-F5344CB8AC3E}">
        <p14:creationId xmlns:p14="http://schemas.microsoft.com/office/powerpoint/2010/main" val="35904262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0051610-E9BF-44E7-8BD3-193A23E4AC7D}" type="slidenum">
              <a:rPr lang="en-US" altLang="en-US" smtClean="0"/>
              <a:pPr/>
              <a:t>51</a:t>
            </a:fld>
            <a:endParaRPr lang="en-US" altLang="en-US"/>
          </a:p>
        </p:txBody>
      </p:sp>
      <p:pic>
        <p:nvPicPr>
          <p:cNvPr id="3074" name="Picture 2" descr="http://74.220.219.51/~sociaon7/wp-content/uploads/2014/07/Logic-Model-SN-Interven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676" y="292100"/>
            <a:ext cx="9144000" cy="6112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74228" y="6475895"/>
            <a:ext cx="7432895" cy="369332"/>
          </a:xfrm>
          <a:prstGeom prst="rect">
            <a:avLst/>
          </a:prstGeom>
          <a:noFill/>
        </p:spPr>
        <p:txBody>
          <a:bodyPr wrap="square" rtlCol="0">
            <a:spAutoFit/>
          </a:bodyPr>
          <a:lstStyle/>
          <a:p>
            <a:pPr algn="ctr"/>
            <a:r>
              <a:rPr lang="en-US" dirty="0"/>
              <a:t>Source: National Social Norms Center at Michigan State University</a:t>
            </a:r>
          </a:p>
        </p:txBody>
      </p:sp>
    </p:spTree>
    <p:extLst>
      <p:ext uri="{BB962C8B-B14F-4D97-AF65-F5344CB8AC3E}">
        <p14:creationId xmlns:p14="http://schemas.microsoft.com/office/powerpoint/2010/main" val="41210351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843" y="160339"/>
            <a:ext cx="8229600" cy="1012825"/>
          </a:xfrm>
        </p:spPr>
        <p:txBody>
          <a:bodyPr>
            <a:normAutofit/>
          </a:bodyPr>
          <a:lstStyle/>
          <a:p>
            <a:pPr algn="ctr"/>
            <a:r>
              <a:rPr lang="en-US" sz="2400" b="1" dirty="0">
                <a:solidFill>
                  <a:schemeClr val="tx1"/>
                </a:solidFill>
              </a:rPr>
              <a:t>Social Norms Misperception Campaigns</a:t>
            </a:r>
            <a:r>
              <a:rPr lang="en-US" sz="2400" b="1" dirty="0"/>
              <a:t/>
            </a:r>
            <a:br>
              <a:rPr lang="en-US" sz="2400" b="1" dirty="0"/>
            </a:br>
            <a:r>
              <a:rPr lang="en-US" sz="2400" b="1" dirty="0">
                <a:solidFill>
                  <a:srgbClr val="92D050"/>
                </a:solidFill>
              </a:rPr>
              <a:t>CORE Components:</a:t>
            </a:r>
          </a:p>
        </p:txBody>
      </p:sp>
      <p:sp>
        <p:nvSpPr>
          <p:cNvPr id="3" name="Content Placeholder 2"/>
          <p:cNvSpPr>
            <a:spLocks noGrp="1"/>
          </p:cNvSpPr>
          <p:nvPr>
            <p:ph idx="1"/>
          </p:nvPr>
        </p:nvSpPr>
        <p:spPr>
          <a:xfrm>
            <a:off x="1041400" y="1651000"/>
            <a:ext cx="10121900" cy="4387132"/>
          </a:xfrm>
        </p:spPr>
        <p:txBody>
          <a:bodyPr>
            <a:normAutofit/>
          </a:bodyPr>
          <a:lstStyle/>
          <a:p>
            <a:pPr marL="0" indent="0">
              <a:buNone/>
            </a:pPr>
            <a:r>
              <a:rPr lang="en-US" sz="3000" b="1" dirty="0">
                <a:solidFill>
                  <a:schemeClr val="tx1"/>
                </a:solidFill>
              </a:rPr>
              <a:t>1.	Establish baseline rate of behaviors and attitudes of interest</a:t>
            </a:r>
          </a:p>
          <a:p>
            <a:pPr marL="914400" lvl="1" indent="-457200">
              <a:buFont typeface="+mj-lt"/>
              <a:buAutoNum type="alphaUcPeriod"/>
            </a:pPr>
            <a:r>
              <a:rPr lang="en-US" sz="2800" dirty="0">
                <a:solidFill>
                  <a:schemeClr val="tx1"/>
                </a:solidFill>
              </a:rPr>
              <a:t>Quantity/frequency of targeted behaviors</a:t>
            </a:r>
          </a:p>
          <a:p>
            <a:pPr marL="914400" lvl="1" indent="-457200">
              <a:buFont typeface="+mj-lt"/>
              <a:buAutoNum type="alphaUcPeriod"/>
            </a:pPr>
            <a:r>
              <a:rPr lang="en-US" sz="2800" dirty="0">
                <a:solidFill>
                  <a:schemeClr val="tx1"/>
                </a:solidFill>
              </a:rPr>
              <a:t>Perceptions of behaviors of others (</a:t>
            </a:r>
            <a:r>
              <a:rPr lang="en-US" sz="2800" i="1" dirty="0">
                <a:solidFill>
                  <a:schemeClr val="tx1"/>
                </a:solidFill>
              </a:rPr>
              <a:t>must</a:t>
            </a:r>
            <a:r>
              <a:rPr lang="en-US" sz="2800" dirty="0">
                <a:solidFill>
                  <a:schemeClr val="tx1"/>
                </a:solidFill>
              </a:rPr>
              <a:t> correspond to actual behaviors</a:t>
            </a:r>
            <a:r>
              <a:rPr lang="en-US" sz="2800" dirty="0" smtClean="0">
                <a:solidFill>
                  <a:schemeClr val="tx1"/>
                </a:solidFill>
              </a:rPr>
              <a:t>)</a:t>
            </a:r>
          </a:p>
          <a:p>
            <a:pPr marL="914400" lvl="1" indent="-457200">
              <a:buFont typeface="+mj-lt"/>
              <a:buAutoNum type="alphaUcPeriod"/>
            </a:pPr>
            <a:endParaRPr lang="en-US" sz="2800" dirty="0">
              <a:solidFill>
                <a:schemeClr val="tx1"/>
              </a:solidFill>
            </a:endParaRPr>
          </a:p>
          <a:p>
            <a:pPr marL="0" indent="0">
              <a:buNone/>
            </a:pPr>
            <a:r>
              <a:rPr lang="en-US" sz="3000" b="1" dirty="0">
                <a:solidFill>
                  <a:schemeClr val="tx1"/>
                </a:solidFill>
              </a:rPr>
              <a:t>2.	Test to see if there is a misperception—is the perception of the risky behavior significantly higher than the actual?</a:t>
            </a:r>
          </a:p>
          <a:p>
            <a:endParaRPr lang="en-US" sz="2400" dirty="0"/>
          </a:p>
        </p:txBody>
      </p:sp>
      <p:sp>
        <p:nvSpPr>
          <p:cNvPr id="5" name="Slide Number Placeholder 4"/>
          <p:cNvSpPr>
            <a:spLocks noGrp="1"/>
          </p:cNvSpPr>
          <p:nvPr>
            <p:ph type="sldNum" sz="quarter" idx="12"/>
          </p:nvPr>
        </p:nvSpPr>
        <p:spPr/>
        <p:txBody>
          <a:bodyPr/>
          <a:lstStyle/>
          <a:p>
            <a:fld id="{C0051610-E9BF-44E7-8BD3-193A23E4AC7D}" type="slidenum">
              <a:rPr lang="en-US" altLang="en-US" smtClean="0"/>
              <a:pPr/>
              <a:t>52</a:t>
            </a:fld>
            <a:endParaRPr lang="en-US" altLang="en-US"/>
          </a:p>
        </p:txBody>
      </p:sp>
      <p:sp>
        <p:nvSpPr>
          <p:cNvPr id="6" name="TextBox 5"/>
          <p:cNvSpPr txBox="1"/>
          <p:nvPr/>
        </p:nvSpPr>
        <p:spPr>
          <a:xfrm>
            <a:off x="2376409" y="6336066"/>
            <a:ext cx="7432895" cy="369332"/>
          </a:xfrm>
          <a:prstGeom prst="rect">
            <a:avLst/>
          </a:prstGeom>
          <a:noFill/>
        </p:spPr>
        <p:txBody>
          <a:bodyPr wrap="square" rtlCol="0">
            <a:spAutoFit/>
          </a:bodyPr>
          <a:lstStyle/>
          <a:p>
            <a:r>
              <a:rPr lang="en-US" dirty="0" smtClean="0"/>
              <a:t>Source: </a:t>
            </a:r>
            <a:r>
              <a:rPr lang="en-US" dirty="0"/>
              <a:t>National Social Norms Center at Michigan State University</a:t>
            </a:r>
          </a:p>
        </p:txBody>
      </p:sp>
    </p:spTree>
    <p:extLst>
      <p:ext uri="{BB962C8B-B14F-4D97-AF65-F5344CB8AC3E}">
        <p14:creationId xmlns:p14="http://schemas.microsoft.com/office/powerpoint/2010/main" val="17192940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695" y="190500"/>
            <a:ext cx="10353762" cy="970450"/>
          </a:xfrm>
        </p:spPr>
        <p:txBody>
          <a:bodyPr>
            <a:normAutofit/>
          </a:bodyPr>
          <a:lstStyle/>
          <a:p>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Social Norms Misperception Campaigns</a:t>
            </a:r>
            <a:r>
              <a:rPr lang="en-US" sz="2400" b="1" dirty="0">
                <a:ln>
                  <a:solidFill>
                    <a:prstClr val="black">
                      <a:lumMod val="75000"/>
                      <a:lumOff val="25000"/>
                      <a:alpha val="10000"/>
                    </a:prstClr>
                  </a:solidFill>
                </a:ln>
                <a:solidFill>
                  <a:srgbClr val="DCD8DC"/>
                </a:solidFill>
                <a:effectLst>
                  <a:outerShdw blurRad="9525" dist="25400" dir="14640000" algn="tl" rotWithShape="0">
                    <a:prstClr val="black">
                      <a:alpha val="30000"/>
                    </a:prstClr>
                  </a:outerShdw>
                </a:effectLst>
              </a:rPr>
              <a:t/>
            </a:r>
            <a:br>
              <a:rPr lang="en-US" sz="2400" b="1" dirty="0">
                <a:ln>
                  <a:solidFill>
                    <a:prstClr val="black">
                      <a:lumMod val="75000"/>
                      <a:lumOff val="25000"/>
                      <a:alpha val="10000"/>
                    </a:prstClr>
                  </a:solidFill>
                </a:ln>
                <a:solidFill>
                  <a:srgbClr val="DCD8DC"/>
                </a:solidFill>
                <a:effectLst>
                  <a:outerShdw blurRad="9525" dist="25400" dir="14640000" algn="tl" rotWithShape="0">
                    <a:prstClr val="black">
                      <a:alpha val="30000"/>
                    </a:prstClr>
                  </a:outerShdw>
                </a:effectLst>
              </a:rPr>
            </a:br>
            <a:r>
              <a:rPr lang="en-US" sz="2400" b="1" dirty="0">
                <a:ln>
                  <a:solidFill>
                    <a:prstClr val="black">
                      <a:lumMod val="75000"/>
                      <a:lumOff val="25000"/>
                      <a:alpha val="10000"/>
                    </a:prstClr>
                  </a:solidFill>
                </a:ln>
                <a:solidFill>
                  <a:srgbClr val="92D050"/>
                </a:solidFill>
                <a:effectLst>
                  <a:outerShdw blurRad="9525" dist="25400" dir="14640000" algn="tl" rotWithShape="0">
                    <a:prstClr val="black">
                      <a:alpha val="30000"/>
                    </a:prstClr>
                  </a:outerShdw>
                </a:effectLst>
              </a:rPr>
              <a:t>CORE Components:</a:t>
            </a:r>
            <a:endParaRPr lang="en-US" sz="2400" b="1" dirty="0">
              <a:solidFill>
                <a:srgbClr val="92D050"/>
              </a:solidFill>
            </a:endParaRPr>
          </a:p>
        </p:txBody>
      </p:sp>
      <p:sp>
        <p:nvSpPr>
          <p:cNvPr id="3" name="Content Placeholder 2"/>
          <p:cNvSpPr>
            <a:spLocks noGrp="1"/>
          </p:cNvSpPr>
          <p:nvPr>
            <p:ph idx="1"/>
          </p:nvPr>
        </p:nvSpPr>
        <p:spPr>
          <a:xfrm>
            <a:off x="951895" y="1884849"/>
            <a:ext cx="10353762" cy="4058751"/>
          </a:xfrm>
        </p:spPr>
        <p:txBody>
          <a:bodyPr/>
          <a:lstStyle/>
          <a:p>
            <a:pPr marL="0" indent="0">
              <a:buNone/>
            </a:pPr>
            <a:r>
              <a:rPr lang="en-US" sz="3000" dirty="0">
                <a:solidFill>
                  <a:schemeClr val="tx1"/>
                </a:solidFill>
              </a:rPr>
              <a:t>3.	</a:t>
            </a:r>
            <a:r>
              <a:rPr lang="en-US" sz="3000" b="1" dirty="0">
                <a:solidFill>
                  <a:schemeClr val="tx1"/>
                </a:solidFill>
              </a:rPr>
              <a:t>Test to see if the misperception is associated with risky behavior—do people who “binge drink” more often have greater misperceptions of the behavior prevalence?</a:t>
            </a:r>
          </a:p>
          <a:p>
            <a:pPr marL="0" indent="0">
              <a:buNone/>
            </a:pPr>
            <a:endParaRPr lang="en-US" sz="3000" b="1" dirty="0">
              <a:solidFill>
                <a:schemeClr val="tx1"/>
              </a:solidFill>
            </a:endParaRPr>
          </a:p>
          <a:p>
            <a:pPr marL="0" indent="0">
              <a:buNone/>
            </a:pPr>
            <a:r>
              <a:rPr lang="en-US" sz="3000" b="1" dirty="0">
                <a:solidFill>
                  <a:schemeClr val="tx1"/>
                </a:solidFill>
              </a:rPr>
              <a:t>4.	Establish the percent of population that have normative misperceptions and risky behavior.</a:t>
            </a:r>
          </a:p>
          <a:p>
            <a:endParaRPr lang="en-US" b="1" dirty="0">
              <a:solidFill>
                <a:schemeClr val="tx1"/>
              </a:solidFill>
            </a:endParaRPr>
          </a:p>
        </p:txBody>
      </p:sp>
      <p:sp>
        <p:nvSpPr>
          <p:cNvPr id="4" name="TextBox 3"/>
          <p:cNvSpPr txBox="1"/>
          <p:nvPr/>
        </p:nvSpPr>
        <p:spPr>
          <a:xfrm>
            <a:off x="2376409" y="6336066"/>
            <a:ext cx="7432895" cy="369332"/>
          </a:xfrm>
          <a:prstGeom prst="rect">
            <a:avLst/>
          </a:prstGeom>
          <a:noFill/>
        </p:spPr>
        <p:txBody>
          <a:bodyPr wrap="square" rtlCol="0">
            <a:spAutoFit/>
          </a:bodyPr>
          <a:lstStyle/>
          <a:p>
            <a:r>
              <a:rPr lang="en-US" dirty="0" smtClean="0"/>
              <a:t>Source: </a:t>
            </a:r>
            <a:r>
              <a:rPr lang="en-US" dirty="0"/>
              <a:t>National Social Norms Center at Michigan State University</a:t>
            </a:r>
          </a:p>
        </p:txBody>
      </p:sp>
    </p:spTree>
    <p:extLst>
      <p:ext uri="{BB962C8B-B14F-4D97-AF65-F5344CB8AC3E}">
        <p14:creationId xmlns:p14="http://schemas.microsoft.com/office/powerpoint/2010/main" val="40904279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9031" y="1387569"/>
            <a:ext cx="8591739" cy="4860831"/>
          </a:xfrm>
        </p:spPr>
        <p:txBody>
          <a:bodyPr/>
          <a:lstStyle/>
          <a:p>
            <a:pPr marL="514350" indent="-514350">
              <a:buFont typeface="+mj-lt"/>
              <a:buAutoNum type="arabicPeriod" startAt="4"/>
            </a:pPr>
            <a:r>
              <a:rPr lang="en-US" sz="3200" b="1" dirty="0">
                <a:solidFill>
                  <a:schemeClr val="tx1"/>
                </a:solidFill>
              </a:rPr>
              <a:t>Design the SNM campaign</a:t>
            </a:r>
          </a:p>
          <a:p>
            <a:pPr marL="800100" lvl="1" indent="-342900">
              <a:buFont typeface="+mj-lt"/>
              <a:buAutoNum type="alphaUcPeriod"/>
            </a:pPr>
            <a:r>
              <a:rPr lang="en-US" sz="2800" dirty="0" smtClean="0">
                <a:solidFill>
                  <a:schemeClr val="tx1"/>
                </a:solidFill>
              </a:rPr>
              <a:t>Use </a:t>
            </a:r>
            <a:r>
              <a:rPr lang="en-US" sz="2800" dirty="0">
                <a:solidFill>
                  <a:schemeClr val="tx1"/>
                </a:solidFill>
              </a:rPr>
              <a:t>target population to develop media messages and marketing strategies</a:t>
            </a:r>
          </a:p>
          <a:p>
            <a:pPr marL="800100" lvl="1" indent="-342900">
              <a:buFont typeface="+mj-lt"/>
              <a:buAutoNum type="alphaUcPeriod"/>
            </a:pPr>
            <a:endParaRPr lang="en-US" sz="2800" dirty="0">
              <a:solidFill>
                <a:schemeClr val="tx1"/>
              </a:solidFill>
            </a:endParaRPr>
          </a:p>
          <a:p>
            <a:pPr marL="800100" lvl="1" indent="-342900">
              <a:buFont typeface="+mj-lt"/>
              <a:buAutoNum type="alphaUcPeriod"/>
            </a:pPr>
            <a:r>
              <a:rPr lang="en-US" sz="2800" dirty="0">
                <a:solidFill>
                  <a:schemeClr val="tx1"/>
                </a:solidFill>
              </a:rPr>
              <a:t>Ensure messages are Positive, Inclusive, and Empowering (PIE)</a:t>
            </a:r>
          </a:p>
          <a:p>
            <a:pPr marL="800100" lvl="1" indent="-342900">
              <a:buFont typeface="+mj-lt"/>
              <a:buAutoNum type="alphaUcPeriod"/>
            </a:pPr>
            <a:endParaRPr lang="en-US" sz="2800" dirty="0">
              <a:solidFill>
                <a:schemeClr val="tx1"/>
              </a:solidFill>
            </a:endParaRPr>
          </a:p>
          <a:p>
            <a:pPr marL="800100" lvl="1" indent="-342900">
              <a:buFont typeface="+mj-lt"/>
              <a:buAutoNum type="alphaUcPeriod"/>
            </a:pPr>
            <a:r>
              <a:rPr lang="en-US" sz="2800" dirty="0">
                <a:solidFill>
                  <a:schemeClr val="tx1"/>
                </a:solidFill>
              </a:rPr>
              <a:t>Use a variety of messages and media delivery strategies</a:t>
            </a:r>
          </a:p>
        </p:txBody>
      </p:sp>
      <p:sp>
        <p:nvSpPr>
          <p:cNvPr id="4" name="TextBox 3"/>
          <p:cNvSpPr txBox="1"/>
          <p:nvPr/>
        </p:nvSpPr>
        <p:spPr>
          <a:xfrm>
            <a:off x="2755900" y="6328370"/>
            <a:ext cx="7432895" cy="369332"/>
          </a:xfrm>
          <a:prstGeom prst="rect">
            <a:avLst/>
          </a:prstGeom>
          <a:noFill/>
        </p:spPr>
        <p:txBody>
          <a:bodyPr wrap="square" rtlCol="0">
            <a:spAutoFit/>
          </a:bodyPr>
          <a:lstStyle/>
          <a:p>
            <a:r>
              <a:rPr lang="en-US" dirty="0"/>
              <a:t>Source: National Social Norms Center at Michigan State University</a:t>
            </a:r>
          </a:p>
        </p:txBody>
      </p:sp>
      <p:sp>
        <p:nvSpPr>
          <p:cNvPr id="6" name="Title 1"/>
          <p:cNvSpPr>
            <a:spLocks noGrp="1"/>
          </p:cNvSpPr>
          <p:nvPr>
            <p:ph type="title"/>
          </p:nvPr>
        </p:nvSpPr>
        <p:spPr>
          <a:xfrm>
            <a:off x="1435100" y="160339"/>
            <a:ext cx="9080500" cy="754061"/>
          </a:xfrm>
        </p:spPr>
        <p:txBody>
          <a:bodyPr>
            <a:noAutofit/>
          </a:bodyPr>
          <a:lstStyle/>
          <a:p>
            <a:pPr algn="ctr"/>
            <a:r>
              <a:rPr lang="en-US" sz="2400" b="1" dirty="0">
                <a:solidFill>
                  <a:schemeClr val="tx1"/>
                </a:solidFill>
              </a:rPr>
              <a:t>Social Norms Misperception Campaigns</a:t>
            </a:r>
            <a:r>
              <a:rPr lang="en-US" sz="2400" b="1" dirty="0"/>
              <a:t/>
            </a:r>
            <a:br>
              <a:rPr lang="en-US" sz="2400" b="1" dirty="0"/>
            </a:br>
            <a:r>
              <a:rPr lang="en-US" sz="2400" b="1" dirty="0">
                <a:solidFill>
                  <a:srgbClr val="92D050"/>
                </a:solidFill>
              </a:rPr>
              <a:t>CORE Components:</a:t>
            </a:r>
          </a:p>
        </p:txBody>
      </p:sp>
      <p:sp>
        <p:nvSpPr>
          <p:cNvPr id="2" name="Slide Number Placeholder 1"/>
          <p:cNvSpPr>
            <a:spLocks noGrp="1"/>
          </p:cNvSpPr>
          <p:nvPr>
            <p:ph type="sldNum" sz="quarter" idx="12"/>
          </p:nvPr>
        </p:nvSpPr>
        <p:spPr/>
        <p:txBody>
          <a:bodyPr/>
          <a:lstStyle/>
          <a:p>
            <a:fld id="{C0051610-E9BF-44E7-8BD3-193A23E4AC7D}" type="slidenum">
              <a:rPr lang="en-US" altLang="en-US" smtClean="0"/>
              <a:pPr/>
              <a:t>54</a:t>
            </a:fld>
            <a:endParaRPr lang="en-US" altLang="en-US"/>
          </a:p>
        </p:txBody>
      </p:sp>
    </p:spTree>
    <p:extLst>
      <p:ext uri="{BB962C8B-B14F-4D97-AF65-F5344CB8AC3E}">
        <p14:creationId xmlns:p14="http://schemas.microsoft.com/office/powerpoint/2010/main" val="21952536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01" y="1766637"/>
            <a:ext cx="10934700" cy="4354764"/>
          </a:xfrm>
        </p:spPr>
        <p:txBody>
          <a:bodyPr/>
          <a:lstStyle/>
          <a:p>
            <a:pPr marL="514350" indent="-514350">
              <a:buFont typeface="+mj-lt"/>
              <a:buAutoNum type="arabicPeriod" startAt="5"/>
            </a:pPr>
            <a:r>
              <a:rPr lang="en-US" sz="3200" b="1" dirty="0">
                <a:solidFill>
                  <a:schemeClr val="tx1"/>
                </a:solidFill>
              </a:rPr>
              <a:t>Conduct follow-up survey of target population to measure:</a:t>
            </a:r>
          </a:p>
          <a:p>
            <a:pPr marL="971550" lvl="1" indent="-514350">
              <a:buFont typeface="+mj-lt"/>
              <a:buAutoNum type="alphaUcPeriod"/>
            </a:pPr>
            <a:r>
              <a:rPr lang="en-US" sz="2800" u="sng" dirty="0">
                <a:solidFill>
                  <a:schemeClr val="tx1"/>
                </a:solidFill>
              </a:rPr>
              <a:t>Exposure</a:t>
            </a:r>
            <a:r>
              <a:rPr lang="en-US" sz="2800" dirty="0">
                <a:solidFill>
                  <a:schemeClr val="tx1"/>
                </a:solidFill>
              </a:rPr>
              <a:t>: What percentage of population saw the message?</a:t>
            </a:r>
          </a:p>
          <a:p>
            <a:pPr marL="971550" lvl="1" indent="-514350">
              <a:buFont typeface="+mj-lt"/>
              <a:buAutoNum type="alphaUcPeriod"/>
            </a:pPr>
            <a:r>
              <a:rPr lang="en-US" sz="2800" u="sng" dirty="0">
                <a:solidFill>
                  <a:schemeClr val="tx1"/>
                </a:solidFill>
              </a:rPr>
              <a:t>Saturation</a:t>
            </a:r>
            <a:r>
              <a:rPr lang="en-US" sz="2800" dirty="0">
                <a:solidFill>
                  <a:schemeClr val="tx1"/>
                </a:solidFill>
              </a:rPr>
              <a:t>: How frequently did they see message?</a:t>
            </a:r>
          </a:p>
          <a:p>
            <a:pPr marL="971550" lvl="1" indent="-514350">
              <a:buFont typeface="+mj-lt"/>
              <a:buAutoNum type="alphaUcPeriod"/>
            </a:pPr>
            <a:r>
              <a:rPr lang="en-US" sz="2800" dirty="0">
                <a:solidFill>
                  <a:schemeClr val="tx1"/>
                </a:solidFill>
              </a:rPr>
              <a:t>Use the same questions at pre-test and after the campaign for outcome evaluation.</a:t>
            </a:r>
          </a:p>
          <a:p>
            <a:endParaRPr lang="en-US" sz="2400" dirty="0"/>
          </a:p>
        </p:txBody>
      </p:sp>
      <p:sp>
        <p:nvSpPr>
          <p:cNvPr id="4" name="TextBox 3"/>
          <p:cNvSpPr txBox="1"/>
          <p:nvPr/>
        </p:nvSpPr>
        <p:spPr>
          <a:xfrm>
            <a:off x="2198609" y="6328998"/>
            <a:ext cx="7432895" cy="369332"/>
          </a:xfrm>
          <a:prstGeom prst="rect">
            <a:avLst/>
          </a:prstGeom>
          <a:noFill/>
        </p:spPr>
        <p:txBody>
          <a:bodyPr wrap="square" rtlCol="0">
            <a:spAutoFit/>
          </a:bodyPr>
          <a:lstStyle/>
          <a:p>
            <a:r>
              <a:rPr lang="en-US" dirty="0"/>
              <a:t>Source: National Social Norms Center at Michigan State University</a:t>
            </a:r>
          </a:p>
        </p:txBody>
      </p:sp>
      <p:sp>
        <p:nvSpPr>
          <p:cNvPr id="6" name="Title 1"/>
          <p:cNvSpPr>
            <a:spLocks noGrp="1"/>
          </p:cNvSpPr>
          <p:nvPr>
            <p:ph type="title"/>
          </p:nvPr>
        </p:nvSpPr>
        <p:spPr>
          <a:xfrm>
            <a:off x="1968843" y="160339"/>
            <a:ext cx="8229600" cy="1012825"/>
          </a:xfrm>
        </p:spPr>
        <p:txBody>
          <a:bodyPr>
            <a:normAutofit/>
          </a:bodyPr>
          <a:lstStyle/>
          <a:p>
            <a:pPr algn="ctr"/>
            <a:r>
              <a:rPr lang="en-US" sz="2400" b="1" dirty="0">
                <a:solidFill>
                  <a:schemeClr val="tx1"/>
                </a:solidFill>
              </a:rPr>
              <a:t>Social Norms Misperception Campaigns</a:t>
            </a:r>
            <a:r>
              <a:rPr lang="en-US" sz="2400" b="1" dirty="0"/>
              <a:t/>
            </a:r>
            <a:br>
              <a:rPr lang="en-US" sz="2400" b="1" dirty="0"/>
            </a:br>
            <a:r>
              <a:rPr lang="en-US" sz="2400" b="1" dirty="0">
                <a:solidFill>
                  <a:srgbClr val="92D050"/>
                </a:solidFill>
              </a:rPr>
              <a:t>CORE Components:</a:t>
            </a:r>
          </a:p>
        </p:txBody>
      </p:sp>
      <p:sp>
        <p:nvSpPr>
          <p:cNvPr id="2" name="Slide Number Placeholder 1"/>
          <p:cNvSpPr>
            <a:spLocks noGrp="1"/>
          </p:cNvSpPr>
          <p:nvPr>
            <p:ph type="sldNum" sz="quarter" idx="12"/>
          </p:nvPr>
        </p:nvSpPr>
        <p:spPr/>
        <p:txBody>
          <a:bodyPr/>
          <a:lstStyle/>
          <a:p>
            <a:fld id="{C0051610-E9BF-44E7-8BD3-193A23E4AC7D}" type="slidenum">
              <a:rPr lang="en-US" altLang="en-US" smtClean="0"/>
              <a:pPr/>
              <a:t>55</a:t>
            </a:fld>
            <a:endParaRPr lang="en-US" altLang="en-US"/>
          </a:p>
        </p:txBody>
      </p:sp>
    </p:spTree>
    <p:extLst>
      <p:ext uri="{BB962C8B-B14F-4D97-AF65-F5344CB8AC3E}">
        <p14:creationId xmlns:p14="http://schemas.microsoft.com/office/powerpoint/2010/main" val="31808376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4300" y="2384566"/>
            <a:ext cx="9842500" cy="2739211"/>
          </a:xfrm>
          <a:prstGeom prst="rect">
            <a:avLst/>
          </a:prstGeom>
        </p:spPr>
        <p:txBody>
          <a:bodyPr wrap="square">
            <a:spAutoFit/>
          </a:bodyPr>
          <a:lstStyle/>
          <a:p>
            <a:pPr marL="514350" indent="-514350">
              <a:buFont typeface="+mj-lt"/>
              <a:buAutoNum type="arabicPeriod" startAt="6"/>
            </a:pPr>
            <a:r>
              <a:rPr lang="en-US" sz="3200" b="1" dirty="0"/>
              <a:t>Evaluate to see if there is:</a:t>
            </a:r>
          </a:p>
          <a:p>
            <a:pPr lvl="1"/>
            <a:endParaRPr lang="en-US" sz="2800" dirty="0"/>
          </a:p>
          <a:p>
            <a:pPr marL="800100" lvl="1" indent="-342900">
              <a:buFont typeface="+mj-lt"/>
              <a:buAutoNum type="alphaUcPeriod"/>
            </a:pPr>
            <a:r>
              <a:rPr lang="en-US" sz="2800" dirty="0"/>
              <a:t>Decrease in misperceptions of behavioral norms (e.g., how many of my peers are binge drinking)</a:t>
            </a:r>
          </a:p>
          <a:p>
            <a:pPr marL="800100" lvl="1" indent="-342900">
              <a:buFont typeface="+mj-lt"/>
              <a:buAutoNum type="alphaUcPeriod"/>
            </a:pPr>
            <a:endParaRPr lang="en-US" sz="2800" dirty="0"/>
          </a:p>
          <a:p>
            <a:pPr marL="800100" lvl="1" indent="-342900">
              <a:buFont typeface="+mj-lt"/>
              <a:buAutoNum type="alphaUcPeriod"/>
            </a:pPr>
            <a:r>
              <a:rPr lang="en-US" sz="2800" dirty="0"/>
              <a:t>Decrease in the actual substance use behaviors</a:t>
            </a:r>
          </a:p>
        </p:txBody>
      </p:sp>
      <p:sp>
        <p:nvSpPr>
          <p:cNvPr id="5" name="Title 1"/>
          <p:cNvSpPr>
            <a:spLocks noGrp="1"/>
          </p:cNvSpPr>
          <p:nvPr>
            <p:ph type="title"/>
          </p:nvPr>
        </p:nvSpPr>
        <p:spPr/>
        <p:txBody>
          <a:bodyPr>
            <a:normAutofit/>
          </a:bodyPr>
          <a:lstStyle/>
          <a:p>
            <a:pPr algn="ctr"/>
            <a:r>
              <a:rPr lang="en-US" sz="2400" b="1" dirty="0">
                <a:solidFill>
                  <a:schemeClr val="tx1"/>
                </a:solidFill>
              </a:rPr>
              <a:t>Social Norms Misperception Campaigns</a:t>
            </a:r>
            <a:r>
              <a:rPr lang="en-US" sz="2400" b="1" dirty="0"/>
              <a:t/>
            </a:r>
            <a:br>
              <a:rPr lang="en-US" sz="2400" b="1" dirty="0"/>
            </a:br>
            <a:r>
              <a:rPr lang="en-US" sz="2400" b="1" dirty="0">
                <a:solidFill>
                  <a:srgbClr val="92D050"/>
                </a:solidFill>
              </a:rPr>
              <a:t>CORE Components:</a:t>
            </a:r>
          </a:p>
        </p:txBody>
      </p:sp>
      <p:sp>
        <p:nvSpPr>
          <p:cNvPr id="2" name="Slide Number Placeholder 1"/>
          <p:cNvSpPr>
            <a:spLocks noGrp="1"/>
          </p:cNvSpPr>
          <p:nvPr>
            <p:ph type="sldNum" sz="quarter" idx="12"/>
          </p:nvPr>
        </p:nvSpPr>
        <p:spPr/>
        <p:txBody>
          <a:bodyPr/>
          <a:lstStyle/>
          <a:p>
            <a:fld id="{C0051610-E9BF-44E7-8BD3-193A23E4AC7D}" type="slidenum">
              <a:rPr lang="en-US" altLang="en-US" smtClean="0"/>
              <a:pPr/>
              <a:t>56</a:t>
            </a:fld>
            <a:endParaRPr lang="en-US" altLang="en-US"/>
          </a:p>
        </p:txBody>
      </p:sp>
      <p:sp>
        <p:nvSpPr>
          <p:cNvPr id="6" name="TextBox 5"/>
          <p:cNvSpPr txBox="1"/>
          <p:nvPr/>
        </p:nvSpPr>
        <p:spPr>
          <a:xfrm>
            <a:off x="2376409" y="6336066"/>
            <a:ext cx="7432895" cy="369332"/>
          </a:xfrm>
          <a:prstGeom prst="rect">
            <a:avLst/>
          </a:prstGeom>
          <a:noFill/>
        </p:spPr>
        <p:txBody>
          <a:bodyPr wrap="square" rtlCol="0">
            <a:spAutoFit/>
          </a:bodyPr>
          <a:lstStyle/>
          <a:p>
            <a:r>
              <a:rPr lang="en-US" dirty="0" smtClean="0"/>
              <a:t>Source: </a:t>
            </a:r>
            <a:r>
              <a:rPr lang="en-US" dirty="0"/>
              <a:t>National Social Norms Center at Michigan State University</a:t>
            </a:r>
          </a:p>
        </p:txBody>
      </p:sp>
    </p:spTree>
    <p:extLst>
      <p:ext uri="{BB962C8B-B14F-4D97-AF65-F5344CB8AC3E}">
        <p14:creationId xmlns:p14="http://schemas.microsoft.com/office/powerpoint/2010/main" val="33033747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77" y="0"/>
            <a:ext cx="8984202" cy="1012825"/>
          </a:xfrm>
        </p:spPr>
        <p:txBody>
          <a:bodyPr>
            <a:normAutofit/>
          </a:bodyPr>
          <a:lstStyle/>
          <a:p>
            <a:r>
              <a:rPr lang="en-US" sz="2400" b="1" dirty="0">
                <a:solidFill>
                  <a:schemeClr val="tx1"/>
                </a:solidFill>
              </a:rPr>
              <a:t>Social Norms Misperception Campaign </a:t>
            </a:r>
            <a:br>
              <a:rPr lang="en-US" sz="2400" b="1" dirty="0">
                <a:solidFill>
                  <a:schemeClr val="tx1"/>
                </a:solidFill>
              </a:rPr>
            </a:br>
            <a:r>
              <a:rPr lang="en-US" sz="2400" b="1" dirty="0">
                <a:solidFill>
                  <a:schemeClr val="tx1"/>
                </a:solidFill>
              </a:rPr>
              <a:t>Fidelity Monitoring: Provider Tracking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21974398"/>
              </p:ext>
            </p:extLst>
          </p:nvPr>
        </p:nvGraphicFramePr>
        <p:xfrm>
          <a:off x="546099" y="1130300"/>
          <a:ext cx="11112501" cy="5384799"/>
        </p:xfrm>
        <a:graphic>
          <a:graphicData uri="http://schemas.openxmlformats.org/drawingml/2006/table">
            <a:tbl>
              <a:tblPr/>
              <a:tblGrid>
                <a:gridCol w="7585779">
                  <a:extLst>
                    <a:ext uri="{9D8B030D-6E8A-4147-A177-3AD203B41FA5}">
                      <a16:colId xmlns:a16="http://schemas.microsoft.com/office/drawing/2014/main" xmlns="" val="2961721130"/>
                    </a:ext>
                  </a:extLst>
                </a:gridCol>
                <a:gridCol w="1863944">
                  <a:extLst>
                    <a:ext uri="{9D8B030D-6E8A-4147-A177-3AD203B41FA5}">
                      <a16:colId xmlns:a16="http://schemas.microsoft.com/office/drawing/2014/main" xmlns="" val="696847892"/>
                    </a:ext>
                  </a:extLst>
                </a:gridCol>
                <a:gridCol w="1662778">
                  <a:extLst>
                    <a:ext uri="{9D8B030D-6E8A-4147-A177-3AD203B41FA5}">
                      <a16:colId xmlns:a16="http://schemas.microsoft.com/office/drawing/2014/main" xmlns="" val="985731717"/>
                    </a:ext>
                  </a:extLst>
                </a:gridCol>
              </a:tblGrid>
              <a:tr h="321635">
                <a:tc>
                  <a:txBody>
                    <a:bodyPr/>
                    <a:lstStyle/>
                    <a:p>
                      <a:pPr algn="l" fontAlgn="t"/>
                      <a:endParaRPr lang="en-US" sz="900" b="1" i="1" u="none" strike="noStrike" dirty="0">
                        <a:solidFill>
                          <a:schemeClr val="tx1"/>
                        </a:solidFill>
                        <a:effectLst/>
                        <a:latin typeface="Calibri" panose="020F0502020204030204" pitchFamily="34" charset="0"/>
                      </a:endParaRP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b="1" i="0" u="none" strike="noStrike">
                          <a:solidFill>
                            <a:schemeClr val="tx1"/>
                          </a:solidFill>
                          <a:effectLst/>
                          <a:latin typeface="Calibri" panose="020F0502020204030204" pitchFamily="34" charset="0"/>
                        </a:rPr>
                        <a:t>Response options </a:t>
                      </a: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b="1" i="0" u="none" strike="noStrike">
                          <a:solidFill>
                            <a:schemeClr val="tx1"/>
                          </a:solidFill>
                          <a:effectLst/>
                          <a:latin typeface="Calibri" panose="020F0502020204030204" pitchFamily="34" charset="0"/>
                        </a:rPr>
                        <a:t>Frequency</a:t>
                      </a: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80048718"/>
                  </a:ext>
                </a:extLst>
              </a:tr>
              <a:tr h="887267">
                <a:tc>
                  <a:txBody>
                    <a:bodyPr/>
                    <a:lstStyle/>
                    <a:p>
                      <a:pPr algn="l" fontAlgn="t"/>
                      <a:r>
                        <a:rPr lang="en-US" sz="1600" b="0" i="0" u="none" strike="noStrike" dirty="0">
                          <a:solidFill>
                            <a:schemeClr val="tx1"/>
                          </a:solidFill>
                          <a:effectLst/>
                          <a:latin typeface="Calibri" panose="020F0502020204030204" pitchFamily="34" charset="0"/>
                        </a:rPr>
                        <a:t>Social</a:t>
                      </a:r>
                      <a:r>
                        <a:rPr lang="en-US" sz="1600" b="0" i="0" u="none" strike="noStrike" baseline="0" dirty="0">
                          <a:solidFill>
                            <a:schemeClr val="tx1"/>
                          </a:solidFill>
                          <a:effectLst/>
                          <a:latin typeface="Calibri" panose="020F0502020204030204" pitchFamily="34" charset="0"/>
                        </a:rPr>
                        <a:t> norms </a:t>
                      </a:r>
                      <a:r>
                        <a:rPr lang="en-US" sz="1600" b="0" i="0" u="none" strike="noStrike" dirty="0">
                          <a:solidFill>
                            <a:schemeClr val="tx1"/>
                          </a:solidFill>
                          <a:effectLst/>
                          <a:latin typeface="Calibri" panose="020F0502020204030204" pitchFamily="34" charset="0"/>
                        </a:rPr>
                        <a:t>plan has been written and documented and identifies: 1) goals and objectives; 2) the target audience; 3) behaviors or norms targeted; and 4) strategy to be used.</a:t>
                      </a: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Not started</a:t>
                      </a:r>
                      <a:br>
                        <a:rPr lang="en-US" sz="1400" b="0" i="0" u="none" strike="noStrike" dirty="0">
                          <a:solidFill>
                            <a:schemeClr val="tx1"/>
                          </a:solidFill>
                          <a:effectLst/>
                          <a:latin typeface="Calibri" panose="020F0502020204030204" pitchFamily="34" charset="0"/>
                        </a:rPr>
                      </a:br>
                      <a:r>
                        <a:rPr lang="en-US" sz="1400" b="0" i="0" u="none" strike="noStrike" dirty="0">
                          <a:solidFill>
                            <a:schemeClr val="tx1"/>
                          </a:solidFill>
                          <a:effectLst/>
                          <a:latin typeface="Calibri" panose="020F0502020204030204" pitchFamily="34" charset="0"/>
                        </a:rPr>
                        <a:t>In progress/ongoing</a:t>
                      </a:r>
                      <a:br>
                        <a:rPr lang="en-US" sz="1400" b="0" i="0" u="none" strike="noStrike" dirty="0">
                          <a:solidFill>
                            <a:schemeClr val="tx1"/>
                          </a:solidFill>
                          <a:effectLst/>
                          <a:latin typeface="Calibri" panose="020F0502020204030204" pitchFamily="34" charset="0"/>
                        </a:rPr>
                      </a:br>
                      <a:r>
                        <a:rPr lang="en-US" sz="1400" b="0" i="0" u="none" strike="noStrike" dirty="0">
                          <a:solidFill>
                            <a:schemeClr val="tx1"/>
                          </a:solidFill>
                          <a:effectLst/>
                          <a:latin typeface="Calibri" panose="020F0502020204030204" pitchFamily="34" charset="0"/>
                        </a:rPr>
                        <a:t>Completed</a:t>
                      </a: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semi-annually</a:t>
                      </a: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66932714"/>
                  </a:ext>
                </a:extLst>
              </a:tr>
              <a:tr h="887267">
                <a:tc>
                  <a:txBody>
                    <a:bodyPr/>
                    <a:lstStyle/>
                    <a:p>
                      <a:pPr algn="l" fontAlgn="t"/>
                      <a:r>
                        <a:rPr lang="en-US" sz="1600" b="0" i="0" u="none" strike="noStrike" dirty="0">
                          <a:solidFill>
                            <a:schemeClr val="tx1"/>
                          </a:solidFill>
                          <a:effectLst/>
                          <a:latin typeface="Calibri" panose="020F0502020204030204" pitchFamily="34" charset="0"/>
                        </a:rPr>
                        <a:t>Data collected with the target audience to provide an accurate picture of what the social norms are (behavioral data) and what the perceptions are of the norms (perceptions of peer behavior).</a:t>
                      </a: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Not started</a:t>
                      </a:r>
                      <a:br>
                        <a:rPr lang="en-US" sz="1400" b="0" i="0" u="none" strike="noStrike" dirty="0">
                          <a:solidFill>
                            <a:schemeClr val="tx1"/>
                          </a:solidFill>
                          <a:effectLst/>
                          <a:latin typeface="Calibri" panose="020F0502020204030204" pitchFamily="34" charset="0"/>
                        </a:rPr>
                      </a:br>
                      <a:r>
                        <a:rPr lang="en-US" sz="1400" b="0" i="0" u="none" strike="noStrike" dirty="0">
                          <a:solidFill>
                            <a:schemeClr val="tx1"/>
                          </a:solidFill>
                          <a:effectLst/>
                          <a:latin typeface="Calibri" panose="020F0502020204030204" pitchFamily="34" charset="0"/>
                        </a:rPr>
                        <a:t>In progress/ongoing</a:t>
                      </a:r>
                      <a:br>
                        <a:rPr lang="en-US" sz="1400" b="0" i="0" u="none" strike="noStrike" dirty="0">
                          <a:solidFill>
                            <a:schemeClr val="tx1"/>
                          </a:solidFill>
                          <a:effectLst/>
                          <a:latin typeface="Calibri" panose="020F0502020204030204" pitchFamily="34" charset="0"/>
                        </a:rPr>
                      </a:br>
                      <a:r>
                        <a:rPr lang="en-US" sz="1400" b="0" i="0" u="none" strike="noStrike" dirty="0">
                          <a:solidFill>
                            <a:schemeClr val="tx1"/>
                          </a:solidFill>
                          <a:effectLst/>
                          <a:latin typeface="Calibri" panose="020F0502020204030204" pitchFamily="34" charset="0"/>
                        </a:rPr>
                        <a:t>Completed</a:t>
                      </a: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semi-annually</a:t>
                      </a: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75913398"/>
                  </a:ext>
                </a:extLst>
              </a:tr>
              <a:tr h="862850">
                <a:tc>
                  <a:txBody>
                    <a:bodyPr/>
                    <a:lstStyle/>
                    <a:p>
                      <a:pPr algn="l" fontAlgn="t"/>
                      <a:r>
                        <a:rPr lang="en-US" sz="1600" b="0" i="0" u="none" strike="noStrike" dirty="0">
                          <a:solidFill>
                            <a:schemeClr val="tx1"/>
                          </a:solidFill>
                          <a:effectLst/>
                          <a:latin typeface="Calibri" panose="020F0502020204030204" pitchFamily="34" charset="0"/>
                        </a:rPr>
                        <a:t>Media messages developed</a:t>
                      </a:r>
                      <a:r>
                        <a:rPr lang="en-US" sz="1600" b="0" i="0" u="none" strike="noStrike" baseline="0" dirty="0">
                          <a:solidFill>
                            <a:schemeClr val="tx1"/>
                          </a:solidFill>
                          <a:effectLst/>
                          <a:latin typeface="Calibri" panose="020F0502020204030204" pitchFamily="34" charset="0"/>
                        </a:rPr>
                        <a:t> that are (1) positive, inclusive, and empowering; (2) used data to reinforce social norms; and (3) display source of data</a:t>
                      </a:r>
                      <a:endParaRPr lang="en-US" sz="1600" b="0" i="0" u="none" strike="noStrike" dirty="0">
                        <a:solidFill>
                          <a:schemeClr val="tx1"/>
                        </a:solidFill>
                        <a:effectLst/>
                        <a:latin typeface="Calibri" panose="020F0502020204030204" pitchFamily="34" charset="0"/>
                      </a:endParaRP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a:solidFill>
                            <a:schemeClr val="tx1"/>
                          </a:solidFill>
                          <a:effectLst/>
                          <a:latin typeface="Calibri" panose="020F0502020204030204" pitchFamily="34" charset="0"/>
                        </a:rPr>
                        <a:t>Not started</a:t>
                      </a:r>
                      <a:br>
                        <a:rPr lang="en-US" sz="1400" b="0" i="0" u="none" strike="noStrike">
                          <a:solidFill>
                            <a:schemeClr val="tx1"/>
                          </a:solidFill>
                          <a:effectLst/>
                          <a:latin typeface="Calibri" panose="020F0502020204030204" pitchFamily="34" charset="0"/>
                        </a:rPr>
                      </a:br>
                      <a:r>
                        <a:rPr lang="en-US" sz="1400" b="0" i="0" u="none" strike="noStrike">
                          <a:solidFill>
                            <a:schemeClr val="tx1"/>
                          </a:solidFill>
                          <a:effectLst/>
                          <a:latin typeface="Calibri" panose="020F0502020204030204" pitchFamily="34" charset="0"/>
                        </a:rPr>
                        <a:t>In progress/ongoing</a:t>
                      </a:r>
                      <a:br>
                        <a:rPr lang="en-US" sz="1400" b="0" i="0" u="none" strike="noStrike">
                          <a:solidFill>
                            <a:schemeClr val="tx1"/>
                          </a:solidFill>
                          <a:effectLst/>
                          <a:latin typeface="Calibri" panose="020F0502020204030204" pitchFamily="34" charset="0"/>
                        </a:rPr>
                      </a:br>
                      <a:r>
                        <a:rPr lang="en-US" sz="1400" b="0" i="0" u="none" strike="noStrike">
                          <a:solidFill>
                            <a:schemeClr val="tx1"/>
                          </a:solidFill>
                          <a:effectLst/>
                          <a:latin typeface="Calibri" panose="020F0502020204030204" pitchFamily="34" charset="0"/>
                        </a:rPr>
                        <a:t>Completed</a:t>
                      </a: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semi-annually</a:t>
                      </a: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5933486"/>
                  </a:ext>
                </a:extLst>
              </a:tr>
              <a:tr h="1208903">
                <a:tc>
                  <a:txBody>
                    <a:bodyPr/>
                    <a:lstStyle/>
                    <a:p>
                      <a:pPr algn="l" fontAlgn="t"/>
                      <a:r>
                        <a:rPr lang="en-US" sz="1600" b="0" i="0" u="none" strike="noStrike" dirty="0">
                          <a:solidFill>
                            <a:schemeClr val="tx1"/>
                          </a:solidFill>
                          <a:effectLst/>
                          <a:latin typeface="Calibri" panose="020F0502020204030204" pitchFamily="34" charset="0"/>
                        </a:rPr>
                        <a:t>Formative research conducted to understand and test the target audience responses to the messages, media channels (web, TV, billboards, person-to-person, etc.),  and messenger/spokesperson (if applicable).</a:t>
                      </a: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Not started</a:t>
                      </a:r>
                      <a:br>
                        <a:rPr lang="en-US" sz="1400" b="0" i="0" u="none" strike="noStrike" dirty="0">
                          <a:solidFill>
                            <a:schemeClr val="tx1"/>
                          </a:solidFill>
                          <a:effectLst/>
                          <a:latin typeface="Calibri" panose="020F0502020204030204" pitchFamily="34" charset="0"/>
                        </a:rPr>
                      </a:br>
                      <a:r>
                        <a:rPr lang="en-US" sz="1400" b="0" i="0" u="none" strike="noStrike" dirty="0">
                          <a:solidFill>
                            <a:schemeClr val="tx1"/>
                          </a:solidFill>
                          <a:effectLst/>
                          <a:latin typeface="Calibri" panose="020F0502020204030204" pitchFamily="34" charset="0"/>
                        </a:rPr>
                        <a:t>In progress/ongoing</a:t>
                      </a:r>
                      <a:br>
                        <a:rPr lang="en-US" sz="1400" b="0" i="0" u="none" strike="noStrike" dirty="0">
                          <a:solidFill>
                            <a:schemeClr val="tx1"/>
                          </a:solidFill>
                          <a:effectLst/>
                          <a:latin typeface="Calibri" panose="020F0502020204030204" pitchFamily="34" charset="0"/>
                        </a:rPr>
                      </a:br>
                      <a:r>
                        <a:rPr lang="en-US" sz="1400" b="0" i="0" u="none" strike="noStrike" dirty="0">
                          <a:solidFill>
                            <a:schemeClr val="tx1"/>
                          </a:solidFill>
                          <a:effectLst/>
                          <a:latin typeface="Calibri" panose="020F0502020204030204" pitchFamily="34" charset="0"/>
                        </a:rPr>
                        <a:t>Completed</a:t>
                      </a: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semi-annually</a:t>
                      </a: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57985922"/>
                  </a:ext>
                </a:extLst>
              </a:tr>
              <a:tr h="389593">
                <a:tc>
                  <a:txBody>
                    <a:bodyPr/>
                    <a:lstStyle/>
                    <a:p>
                      <a:pPr algn="l" fontAlgn="t"/>
                      <a:r>
                        <a:rPr lang="en-US" sz="1600" b="0" i="0" u="none" strike="noStrike" dirty="0">
                          <a:solidFill>
                            <a:schemeClr val="tx1"/>
                          </a:solidFill>
                          <a:effectLst/>
                          <a:latin typeface="Calibri" panose="020F0502020204030204" pitchFamily="34" charset="0"/>
                        </a:rPr>
                        <a:t>During the past six months, what types of media did you use? </a:t>
                      </a: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Calibri" panose="020F0502020204030204" pitchFamily="34" charset="0"/>
                        </a:rPr>
                        <a:t>List all options</a:t>
                      </a:r>
                    </a:p>
                  </a:txBody>
                  <a:tcPr marL="7932" marR="7932" marT="79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semi-annually</a:t>
                      </a: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58141825"/>
                  </a:ext>
                </a:extLst>
              </a:tr>
              <a:tr h="82728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Calibri" panose="020F0502020204030204" pitchFamily="34" charset="0"/>
                        </a:rPr>
                        <a:t> Data collected with the target audience to determine if</a:t>
                      </a:r>
                      <a:r>
                        <a:rPr lang="en-US" sz="1600" b="0" i="0" u="none" strike="noStrike" baseline="0" dirty="0">
                          <a:solidFill>
                            <a:schemeClr val="tx1"/>
                          </a:solidFill>
                          <a:effectLst/>
                          <a:latin typeface="Calibri" panose="020F0502020204030204" pitchFamily="34" charset="0"/>
                        </a:rPr>
                        <a:t> perceptions and behaviors changed. </a:t>
                      </a:r>
                      <a:endParaRPr lang="en-US" sz="1600" b="0" i="0" u="none" strike="noStrike" dirty="0">
                        <a:solidFill>
                          <a:schemeClr val="tx1"/>
                        </a:solidFill>
                        <a:effectLst/>
                        <a:latin typeface="Calibri" panose="020F0502020204030204" pitchFamily="34" charset="0"/>
                      </a:endParaRPr>
                    </a:p>
                    <a:p>
                      <a:pPr algn="l" fontAlgn="t"/>
                      <a:endParaRPr lang="en-US" sz="1400" b="0" i="0" u="none" strike="noStrike" dirty="0">
                        <a:solidFill>
                          <a:schemeClr val="tx1"/>
                        </a:solidFill>
                        <a:effectLst/>
                        <a:latin typeface="Calibri" panose="020F0502020204030204" pitchFamily="34" charset="0"/>
                      </a:endParaRP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Not started</a:t>
                      </a:r>
                      <a:br>
                        <a:rPr lang="en-US" sz="1400" b="0" i="0" u="none" strike="noStrike" dirty="0">
                          <a:solidFill>
                            <a:schemeClr val="tx1"/>
                          </a:solidFill>
                          <a:effectLst/>
                          <a:latin typeface="Calibri" panose="020F0502020204030204" pitchFamily="34" charset="0"/>
                        </a:rPr>
                      </a:br>
                      <a:r>
                        <a:rPr lang="en-US" sz="1400" b="0" i="0" u="none" strike="noStrike" dirty="0">
                          <a:solidFill>
                            <a:schemeClr val="tx1"/>
                          </a:solidFill>
                          <a:effectLst/>
                          <a:latin typeface="Calibri" panose="020F0502020204030204" pitchFamily="34" charset="0"/>
                        </a:rPr>
                        <a:t>In progress/ongoing</a:t>
                      </a:r>
                      <a:br>
                        <a:rPr lang="en-US" sz="1400" b="0" i="0" u="none" strike="noStrike" dirty="0">
                          <a:solidFill>
                            <a:schemeClr val="tx1"/>
                          </a:solidFill>
                          <a:effectLst/>
                          <a:latin typeface="Calibri" panose="020F0502020204030204" pitchFamily="34" charset="0"/>
                        </a:rPr>
                      </a:br>
                      <a:r>
                        <a:rPr lang="en-US" sz="1400" b="0" i="0" u="none" strike="noStrike" dirty="0">
                          <a:solidFill>
                            <a:schemeClr val="tx1"/>
                          </a:solidFill>
                          <a:effectLst/>
                          <a:latin typeface="Calibri" panose="020F0502020204030204" pitchFamily="34" charset="0"/>
                        </a:rPr>
                        <a:t>Completed</a:t>
                      </a: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panose="020F0502020204030204" pitchFamily="34" charset="0"/>
                        </a:rPr>
                        <a:t>semi-annually</a:t>
                      </a:r>
                    </a:p>
                  </a:txBody>
                  <a:tcPr marL="7932" marR="7932" marT="79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23188452"/>
                  </a:ext>
                </a:extLst>
              </a:tr>
            </a:tbl>
          </a:graphicData>
        </a:graphic>
      </p:graphicFrame>
      <p:sp>
        <p:nvSpPr>
          <p:cNvPr id="4" name="Slide Number Placeholder 3"/>
          <p:cNvSpPr>
            <a:spLocks noGrp="1"/>
          </p:cNvSpPr>
          <p:nvPr>
            <p:ph type="sldNum" sz="quarter" idx="12"/>
          </p:nvPr>
        </p:nvSpPr>
        <p:spPr/>
        <p:txBody>
          <a:bodyPr/>
          <a:lstStyle/>
          <a:p>
            <a:fld id="{C0051610-E9BF-44E7-8BD3-193A23E4AC7D}" type="slidenum">
              <a:rPr lang="en-US" altLang="en-US" smtClean="0"/>
              <a:pPr/>
              <a:t>57</a:t>
            </a:fld>
            <a:endParaRPr lang="en-US" altLang="en-US"/>
          </a:p>
        </p:txBody>
      </p:sp>
    </p:spTree>
    <p:extLst>
      <p:ext uri="{BB962C8B-B14F-4D97-AF65-F5344CB8AC3E}">
        <p14:creationId xmlns:p14="http://schemas.microsoft.com/office/powerpoint/2010/main" val="33695807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674" y="147639"/>
            <a:ext cx="11531600" cy="754061"/>
          </a:xfrm>
        </p:spPr>
        <p:txBody>
          <a:bodyPr>
            <a:normAutofit/>
          </a:bodyPr>
          <a:lstStyle/>
          <a:p>
            <a:r>
              <a:rPr lang="en-US" sz="2400" b="1" dirty="0">
                <a:solidFill>
                  <a:schemeClr val="tx1"/>
                </a:solidFill>
              </a:rPr>
              <a:t>Available </a:t>
            </a:r>
            <a:r>
              <a:rPr lang="en-US" sz="2400" b="1" dirty="0" smtClean="0">
                <a:solidFill>
                  <a:schemeClr val="tx1"/>
                </a:solidFill>
              </a:rPr>
              <a:t>Surveys </a:t>
            </a:r>
            <a:r>
              <a:rPr lang="en-US" sz="2400" b="1" dirty="0">
                <a:solidFill>
                  <a:schemeClr val="tx1"/>
                </a:solidFill>
              </a:rPr>
              <a:t>S</a:t>
            </a:r>
            <a:r>
              <a:rPr lang="en-US" sz="2400" b="1" dirty="0" smtClean="0">
                <a:solidFill>
                  <a:schemeClr val="tx1"/>
                </a:solidFill>
              </a:rPr>
              <a:t>uitable </a:t>
            </a:r>
            <a:r>
              <a:rPr lang="en-US" sz="2400" b="1" dirty="0">
                <a:solidFill>
                  <a:schemeClr val="tx1"/>
                </a:solidFill>
              </a:rPr>
              <a:t>for SNM </a:t>
            </a:r>
            <a:r>
              <a:rPr lang="en-US" sz="2400" b="1" dirty="0" smtClean="0">
                <a:solidFill>
                  <a:schemeClr val="tx1"/>
                </a:solidFill>
              </a:rPr>
              <a:t>Campaigns</a:t>
            </a:r>
            <a:r>
              <a:rPr lang="en-US" sz="2400" b="1" dirty="0">
                <a:solidFill>
                  <a:schemeClr val="tx1"/>
                </a:solidFill>
              </a:rPr>
              <a:t>: Youth Development Survey (YDS)*</a:t>
            </a:r>
          </a:p>
        </p:txBody>
      </p:sp>
      <p:sp>
        <p:nvSpPr>
          <p:cNvPr id="3" name="Content Placeholder 2"/>
          <p:cNvSpPr>
            <a:spLocks noGrp="1"/>
          </p:cNvSpPr>
          <p:nvPr>
            <p:ph idx="1"/>
          </p:nvPr>
        </p:nvSpPr>
        <p:spPr>
          <a:xfrm>
            <a:off x="1059132" y="1501871"/>
            <a:ext cx="10200484" cy="4365530"/>
          </a:xfrm>
        </p:spPr>
        <p:txBody>
          <a:bodyPr>
            <a:normAutofit/>
          </a:bodyPr>
          <a:lstStyle/>
          <a:p>
            <a:r>
              <a:rPr lang="en-US" sz="3200" b="1" dirty="0">
                <a:solidFill>
                  <a:schemeClr val="tx1"/>
                </a:solidFill>
              </a:rPr>
              <a:t>Items: Now think about all the students in your grade at your school. How many do you think…</a:t>
            </a:r>
          </a:p>
          <a:p>
            <a:pPr marL="810000" lvl="2" indent="0">
              <a:buNone/>
            </a:pPr>
            <a:r>
              <a:rPr lang="en-US" sz="2800" dirty="0" smtClean="0">
                <a:solidFill>
                  <a:schemeClr val="tx1"/>
                </a:solidFill>
              </a:rPr>
              <a:t>- Smoke </a:t>
            </a:r>
            <a:r>
              <a:rPr lang="en-US" sz="2800" dirty="0">
                <a:solidFill>
                  <a:schemeClr val="tx1"/>
                </a:solidFill>
              </a:rPr>
              <a:t>one or more cigarettes a day?</a:t>
            </a:r>
          </a:p>
          <a:p>
            <a:pPr marL="810000" lvl="2" indent="0">
              <a:buNone/>
            </a:pPr>
            <a:r>
              <a:rPr lang="en-US" sz="2800" dirty="0" smtClean="0">
                <a:solidFill>
                  <a:schemeClr val="tx1"/>
                </a:solidFill>
              </a:rPr>
              <a:t>- Drank </a:t>
            </a:r>
            <a:r>
              <a:rPr lang="en-US" sz="2800" dirty="0">
                <a:solidFill>
                  <a:schemeClr val="tx1"/>
                </a:solidFill>
              </a:rPr>
              <a:t>alcohol sometime in the past 30 days?</a:t>
            </a:r>
          </a:p>
          <a:p>
            <a:pPr marL="810000" lvl="2" indent="0">
              <a:buNone/>
            </a:pPr>
            <a:r>
              <a:rPr lang="en-US" sz="2800" dirty="0" smtClean="0">
                <a:solidFill>
                  <a:schemeClr val="tx1"/>
                </a:solidFill>
              </a:rPr>
              <a:t>- Used </a:t>
            </a:r>
            <a:r>
              <a:rPr lang="en-US" sz="2800" dirty="0">
                <a:solidFill>
                  <a:schemeClr val="tx1"/>
                </a:solidFill>
              </a:rPr>
              <a:t>marijuana sometime in past 30 days?</a:t>
            </a:r>
          </a:p>
          <a:p>
            <a:pPr marL="810000" lvl="2" indent="0">
              <a:buNone/>
            </a:pPr>
            <a:r>
              <a:rPr lang="en-US" sz="2800" dirty="0" smtClean="0">
                <a:solidFill>
                  <a:schemeClr val="tx1"/>
                </a:solidFill>
              </a:rPr>
              <a:t>- Used </a:t>
            </a:r>
            <a:r>
              <a:rPr lang="en-US" sz="2800" dirty="0">
                <a:solidFill>
                  <a:schemeClr val="tx1"/>
                </a:solidFill>
              </a:rPr>
              <a:t>an illegal drug in past 30 days (not including marijuana)</a:t>
            </a:r>
          </a:p>
          <a:p>
            <a:pPr lvl="2"/>
            <a:endParaRPr lang="en-US" dirty="0"/>
          </a:p>
          <a:p>
            <a:pPr lvl="1"/>
            <a:endParaRPr lang="en-US" sz="2000" dirty="0"/>
          </a:p>
          <a:p>
            <a:endParaRPr lang="en-US" sz="2400" dirty="0"/>
          </a:p>
        </p:txBody>
      </p:sp>
      <p:sp>
        <p:nvSpPr>
          <p:cNvPr id="5" name="TextBox 4"/>
          <p:cNvSpPr txBox="1"/>
          <p:nvPr/>
        </p:nvSpPr>
        <p:spPr>
          <a:xfrm>
            <a:off x="1981200" y="6488669"/>
            <a:ext cx="4178174" cy="369332"/>
          </a:xfrm>
          <a:prstGeom prst="rect">
            <a:avLst/>
          </a:prstGeom>
          <a:noFill/>
        </p:spPr>
        <p:txBody>
          <a:bodyPr wrap="square" rtlCol="0">
            <a:spAutoFit/>
          </a:bodyPr>
          <a:lstStyle/>
          <a:p>
            <a:r>
              <a:rPr lang="en-US" sz="1200" dirty="0">
                <a:solidFill>
                  <a:schemeClr val="bg1"/>
                </a:solidFill>
              </a:rPr>
              <a:t>* Not public domain, but used throughout the State </a:t>
            </a:r>
            <a:r>
              <a:rPr lang="en-US" dirty="0">
                <a:solidFill>
                  <a:schemeClr val="bg1"/>
                </a:solidFill>
              </a:rPr>
              <a:t>of</a:t>
            </a:r>
            <a:r>
              <a:rPr lang="en-US" sz="1200" dirty="0">
                <a:solidFill>
                  <a:schemeClr val="bg1"/>
                </a:solidFill>
              </a:rPr>
              <a:t> NY</a:t>
            </a:r>
          </a:p>
        </p:txBody>
      </p:sp>
      <p:sp>
        <p:nvSpPr>
          <p:cNvPr id="4" name="Slide Number Placeholder 3"/>
          <p:cNvSpPr>
            <a:spLocks noGrp="1"/>
          </p:cNvSpPr>
          <p:nvPr>
            <p:ph type="sldNum" sz="quarter" idx="12"/>
          </p:nvPr>
        </p:nvSpPr>
        <p:spPr/>
        <p:txBody>
          <a:bodyPr/>
          <a:lstStyle/>
          <a:p>
            <a:fld id="{C0051610-E9BF-44E7-8BD3-193A23E4AC7D}" type="slidenum">
              <a:rPr lang="en-US" altLang="en-US" smtClean="0"/>
              <a:pPr/>
              <a:t>58</a:t>
            </a:fld>
            <a:endParaRPr lang="en-US" altLang="en-US"/>
          </a:p>
        </p:txBody>
      </p:sp>
    </p:spTree>
    <p:extLst>
      <p:ext uri="{BB962C8B-B14F-4D97-AF65-F5344CB8AC3E}">
        <p14:creationId xmlns:p14="http://schemas.microsoft.com/office/powerpoint/2010/main" val="922229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77800"/>
            <a:ext cx="11493500" cy="970450"/>
          </a:xfrm>
        </p:spPr>
        <p:txBody>
          <a:bodyPr>
            <a:normAutofit/>
          </a:bodyPr>
          <a:lstStyle/>
          <a:p>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Available </a:t>
            </a:r>
            <a:r>
              <a:rPr lang="en-US" sz="2400" b="1" dirty="0" smtClean="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Surveys </a:t>
            </a:r>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S</a:t>
            </a:r>
            <a:r>
              <a:rPr lang="en-US" sz="2400" b="1" dirty="0" smtClean="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uitable </a:t>
            </a:r>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for SNM </a:t>
            </a:r>
            <a:r>
              <a:rPr lang="en-US" sz="2400" b="1" dirty="0" smtClean="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Campaigns</a:t>
            </a:r>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 Youth Development Survey (YDS)*</a:t>
            </a:r>
            <a:endParaRPr lang="en-US" sz="2400" b="1" dirty="0">
              <a:solidFill>
                <a:schemeClr val="tx1"/>
              </a:solidFill>
            </a:endParaRPr>
          </a:p>
        </p:txBody>
      </p:sp>
      <p:sp>
        <p:nvSpPr>
          <p:cNvPr id="3" name="Content Placeholder 2"/>
          <p:cNvSpPr>
            <a:spLocks noGrp="1"/>
          </p:cNvSpPr>
          <p:nvPr>
            <p:ph idx="1"/>
          </p:nvPr>
        </p:nvSpPr>
        <p:spPr>
          <a:xfrm>
            <a:off x="913795" y="1732449"/>
            <a:ext cx="10353762" cy="4642951"/>
          </a:xfrm>
        </p:spPr>
        <p:txBody>
          <a:bodyPr>
            <a:normAutofit fontScale="92500" lnSpcReduction="10000"/>
          </a:bodyPr>
          <a:lstStyle/>
          <a:p>
            <a:pPr marL="36900" indent="0">
              <a:buNone/>
            </a:pPr>
            <a:r>
              <a:rPr lang="en-US" sz="3500" b="1" dirty="0">
                <a:solidFill>
                  <a:schemeClr val="tx1"/>
                </a:solidFill>
              </a:rPr>
              <a:t>Response </a:t>
            </a:r>
            <a:r>
              <a:rPr lang="en-US" sz="3500" b="1" dirty="0" smtClean="0">
                <a:solidFill>
                  <a:schemeClr val="tx1"/>
                </a:solidFill>
              </a:rPr>
              <a:t>Options</a:t>
            </a:r>
            <a:r>
              <a:rPr lang="en-US" sz="3500" b="1" dirty="0">
                <a:solidFill>
                  <a:schemeClr val="tx1"/>
                </a:solidFill>
              </a:rPr>
              <a:t>: </a:t>
            </a:r>
            <a:endParaRPr lang="en-US" sz="3500" b="1" dirty="0" smtClean="0">
              <a:solidFill>
                <a:schemeClr val="tx1"/>
              </a:solidFill>
            </a:endParaRPr>
          </a:p>
          <a:p>
            <a:pPr lvl="2"/>
            <a:r>
              <a:rPr lang="en-US" sz="3000" dirty="0" smtClean="0">
                <a:solidFill>
                  <a:schemeClr val="tx1"/>
                </a:solidFill>
              </a:rPr>
              <a:t>None </a:t>
            </a:r>
            <a:r>
              <a:rPr lang="en-US" sz="3000" dirty="0">
                <a:solidFill>
                  <a:schemeClr val="tx1"/>
                </a:solidFill>
              </a:rPr>
              <a:t>(0%)</a:t>
            </a:r>
          </a:p>
          <a:p>
            <a:pPr lvl="2"/>
            <a:r>
              <a:rPr lang="en-US" sz="3000" dirty="0">
                <a:solidFill>
                  <a:schemeClr val="tx1"/>
                </a:solidFill>
              </a:rPr>
              <a:t>Few (1-10%)</a:t>
            </a:r>
          </a:p>
          <a:p>
            <a:pPr lvl="2"/>
            <a:r>
              <a:rPr lang="en-US" sz="3000" dirty="0">
                <a:solidFill>
                  <a:schemeClr val="tx1"/>
                </a:solidFill>
              </a:rPr>
              <a:t>Some (11-30%)</a:t>
            </a:r>
          </a:p>
          <a:p>
            <a:pPr lvl="2"/>
            <a:r>
              <a:rPr lang="en-US" sz="3000" dirty="0">
                <a:solidFill>
                  <a:schemeClr val="tx1"/>
                </a:solidFill>
              </a:rPr>
              <a:t>Half or less (31-50%)</a:t>
            </a:r>
          </a:p>
          <a:p>
            <a:pPr lvl="2"/>
            <a:r>
              <a:rPr lang="en-US" sz="3000" dirty="0">
                <a:solidFill>
                  <a:schemeClr val="tx1"/>
                </a:solidFill>
              </a:rPr>
              <a:t>Half or more (51-70%)</a:t>
            </a:r>
          </a:p>
          <a:p>
            <a:pPr lvl="2"/>
            <a:r>
              <a:rPr lang="en-US" sz="3000" dirty="0">
                <a:solidFill>
                  <a:schemeClr val="tx1"/>
                </a:solidFill>
              </a:rPr>
              <a:t>Most (71-90%)</a:t>
            </a:r>
          </a:p>
          <a:p>
            <a:pPr lvl="2"/>
            <a:r>
              <a:rPr lang="en-US" sz="3000" dirty="0">
                <a:solidFill>
                  <a:schemeClr val="tx1"/>
                </a:solidFill>
              </a:rPr>
              <a:t>Almost all (91 – 100%)</a:t>
            </a:r>
          </a:p>
          <a:p>
            <a:endParaRPr lang="en-US" dirty="0"/>
          </a:p>
        </p:txBody>
      </p:sp>
    </p:spTree>
    <p:extLst>
      <p:ext uri="{BB962C8B-B14F-4D97-AF65-F5344CB8AC3E}">
        <p14:creationId xmlns:p14="http://schemas.microsoft.com/office/powerpoint/2010/main" val="2415078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295" y="190500"/>
            <a:ext cx="10353762" cy="970450"/>
          </a:xfrm>
        </p:spPr>
        <p:txBody>
          <a:bodyPr>
            <a:normAutofit/>
          </a:bodyPr>
          <a:lstStyle/>
          <a:p>
            <a:r>
              <a:rPr lang="en-US" sz="2400" b="1" dirty="0">
                <a:solidFill>
                  <a:schemeClr val="tx1"/>
                </a:solidFill>
              </a:rPr>
              <a:t>OASAS Prevention Services</a:t>
            </a:r>
          </a:p>
        </p:txBody>
      </p:sp>
      <p:sp>
        <p:nvSpPr>
          <p:cNvPr id="3" name="Content Placeholder 2"/>
          <p:cNvSpPr>
            <a:spLocks noGrp="1"/>
          </p:cNvSpPr>
          <p:nvPr>
            <p:ph idx="1"/>
          </p:nvPr>
        </p:nvSpPr>
        <p:spPr>
          <a:xfrm>
            <a:off x="1270000" y="1104900"/>
            <a:ext cx="9588500" cy="5618018"/>
          </a:xfrm>
        </p:spPr>
        <p:txBody>
          <a:bodyPr/>
          <a:lstStyle/>
          <a:p>
            <a:endParaRPr lang="en-US" sz="2800" dirty="0" smtClean="0">
              <a:solidFill>
                <a:schemeClr val="tx1"/>
              </a:solidFill>
            </a:endParaRPr>
          </a:p>
          <a:p>
            <a:r>
              <a:rPr lang="en-US" sz="3200" b="1" dirty="0" smtClean="0">
                <a:solidFill>
                  <a:schemeClr val="tx1"/>
                </a:solidFill>
              </a:rPr>
              <a:t>Education</a:t>
            </a:r>
            <a:endParaRPr lang="en-US" sz="3200" b="1" dirty="0">
              <a:solidFill>
                <a:schemeClr val="tx1"/>
              </a:solidFill>
            </a:endParaRPr>
          </a:p>
          <a:p>
            <a:r>
              <a:rPr lang="en-US" sz="3200" b="1" dirty="0">
                <a:solidFill>
                  <a:schemeClr val="tx1"/>
                </a:solidFill>
              </a:rPr>
              <a:t>Positive Alternatives</a:t>
            </a:r>
          </a:p>
          <a:p>
            <a:r>
              <a:rPr lang="en-US" sz="3200" b="1" dirty="0">
                <a:solidFill>
                  <a:schemeClr val="tx1"/>
                </a:solidFill>
              </a:rPr>
              <a:t>Information/Awareness</a:t>
            </a:r>
          </a:p>
          <a:p>
            <a:r>
              <a:rPr lang="en-US" sz="3200" b="1" dirty="0">
                <a:solidFill>
                  <a:schemeClr val="tx1"/>
                </a:solidFill>
              </a:rPr>
              <a:t>Community Capacity Building</a:t>
            </a:r>
          </a:p>
          <a:p>
            <a:r>
              <a:rPr lang="en-US" sz="3200" b="1" dirty="0" smtClean="0">
                <a:solidFill>
                  <a:schemeClr val="tx1"/>
                </a:solidFill>
              </a:rPr>
              <a:t>Early Intervention </a:t>
            </a:r>
            <a:endParaRPr lang="en-US" sz="3200" b="1" dirty="0">
              <a:solidFill>
                <a:schemeClr val="tx1"/>
              </a:solidFill>
            </a:endParaRPr>
          </a:p>
          <a:p>
            <a:r>
              <a:rPr lang="en-US" sz="3200" b="1" dirty="0">
                <a:solidFill>
                  <a:schemeClr val="tx1"/>
                </a:solidFill>
              </a:rPr>
              <a:t>Prevention Counseling</a:t>
            </a:r>
          </a:p>
          <a:p>
            <a:r>
              <a:rPr lang="en-US" sz="3200" b="1" dirty="0" smtClean="0">
                <a:solidFill>
                  <a:schemeClr val="tx1"/>
                </a:solidFill>
              </a:rPr>
              <a:t>Environmental Strategies </a:t>
            </a:r>
            <a:endParaRPr lang="en-US" sz="3200" b="1" dirty="0">
              <a:solidFill>
                <a:schemeClr val="tx1"/>
              </a:solidFill>
            </a:endParaRPr>
          </a:p>
        </p:txBody>
      </p:sp>
      <p:sp>
        <p:nvSpPr>
          <p:cNvPr id="4" name="Slide Number Placeholder 3"/>
          <p:cNvSpPr>
            <a:spLocks noGrp="1"/>
          </p:cNvSpPr>
          <p:nvPr>
            <p:ph type="sldNum" sz="quarter" idx="12"/>
          </p:nvPr>
        </p:nvSpPr>
        <p:spPr/>
        <p:txBody>
          <a:bodyPr/>
          <a:lstStyle/>
          <a:p>
            <a:fld id="{C0051610-E9BF-44E7-8BD3-193A23E4AC7D}" type="slidenum">
              <a:rPr lang="en-US" altLang="en-US" smtClean="0"/>
              <a:pPr/>
              <a:t>6</a:t>
            </a:fld>
            <a:endParaRPr lang="en-US" altLang="en-US"/>
          </a:p>
        </p:txBody>
      </p:sp>
    </p:spTree>
    <p:extLst>
      <p:ext uri="{BB962C8B-B14F-4D97-AF65-F5344CB8AC3E}">
        <p14:creationId xmlns:p14="http://schemas.microsoft.com/office/powerpoint/2010/main" val="18564507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60339"/>
            <a:ext cx="11531600" cy="1012825"/>
          </a:xfrm>
        </p:spPr>
        <p:txBody>
          <a:bodyPr>
            <a:noAutofit/>
          </a:bodyPr>
          <a:lstStyle/>
          <a:p>
            <a:r>
              <a:rPr lang="en-US" sz="2400" b="1" dirty="0">
                <a:solidFill>
                  <a:schemeClr val="tx1"/>
                </a:solidFill>
              </a:rPr>
              <a:t>Available </a:t>
            </a:r>
            <a:r>
              <a:rPr lang="en-US" sz="2400" b="1" dirty="0" smtClean="0">
                <a:solidFill>
                  <a:schemeClr val="tx1"/>
                </a:solidFill>
              </a:rPr>
              <a:t>Surveys </a:t>
            </a:r>
            <a:r>
              <a:rPr lang="en-US" sz="2400" b="1" dirty="0">
                <a:solidFill>
                  <a:schemeClr val="tx1"/>
                </a:solidFill>
              </a:rPr>
              <a:t>S</a:t>
            </a:r>
            <a:r>
              <a:rPr lang="en-US" sz="2400" b="1" dirty="0" smtClean="0">
                <a:solidFill>
                  <a:schemeClr val="tx1"/>
                </a:solidFill>
              </a:rPr>
              <a:t>uitable </a:t>
            </a:r>
            <a:r>
              <a:rPr lang="en-US" sz="2400" b="1" dirty="0">
                <a:solidFill>
                  <a:schemeClr val="tx1"/>
                </a:solidFill>
              </a:rPr>
              <a:t>for SNM </a:t>
            </a:r>
            <a:r>
              <a:rPr lang="en-US" sz="2400" b="1" dirty="0" smtClean="0">
                <a:solidFill>
                  <a:schemeClr val="tx1"/>
                </a:solidFill>
              </a:rPr>
              <a:t>Campaigns</a:t>
            </a:r>
            <a:r>
              <a:rPr lang="en-US" sz="2400" b="1" dirty="0">
                <a:solidFill>
                  <a:schemeClr val="tx1"/>
                </a:solidFill>
              </a:rPr>
              <a:t>:</a:t>
            </a:r>
            <a:br>
              <a:rPr lang="en-US" sz="2400" b="1" dirty="0">
                <a:solidFill>
                  <a:schemeClr val="tx1"/>
                </a:solidFill>
              </a:rPr>
            </a:br>
            <a:r>
              <a:rPr lang="en-US" sz="2400" b="1" dirty="0">
                <a:solidFill>
                  <a:schemeClr val="tx1"/>
                </a:solidFill>
              </a:rPr>
              <a:t>American College Health Association National College Health Assessment </a:t>
            </a:r>
            <a:r>
              <a:rPr lang="en-US" sz="2400" b="1" dirty="0" smtClean="0">
                <a:solidFill>
                  <a:schemeClr val="tx1"/>
                </a:solidFill>
              </a:rPr>
              <a:t>                 (</a:t>
            </a:r>
            <a:r>
              <a:rPr lang="en-US" sz="2400" b="1" dirty="0">
                <a:solidFill>
                  <a:schemeClr val="tx1"/>
                </a:solidFill>
              </a:rPr>
              <a:t>ACHA NCHA II)*</a:t>
            </a:r>
          </a:p>
        </p:txBody>
      </p:sp>
      <p:sp>
        <p:nvSpPr>
          <p:cNvPr id="3" name="Content Placeholder 2"/>
          <p:cNvSpPr>
            <a:spLocks noGrp="1"/>
          </p:cNvSpPr>
          <p:nvPr>
            <p:ph idx="1"/>
          </p:nvPr>
        </p:nvSpPr>
        <p:spPr>
          <a:xfrm>
            <a:off x="1257301" y="2026963"/>
            <a:ext cx="9718770" cy="4272237"/>
          </a:xfrm>
        </p:spPr>
        <p:txBody>
          <a:bodyPr/>
          <a:lstStyle/>
          <a:p>
            <a:r>
              <a:rPr lang="en-US" sz="3200" b="1" dirty="0">
                <a:solidFill>
                  <a:schemeClr val="tx1"/>
                </a:solidFill>
              </a:rPr>
              <a:t>Within the last 30 days, what percent of students at your school used:</a:t>
            </a:r>
          </a:p>
          <a:p>
            <a:pPr lvl="1"/>
            <a:r>
              <a:rPr lang="en-US" sz="2800" dirty="0">
                <a:solidFill>
                  <a:schemeClr val="tx1"/>
                </a:solidFill>
              </a:rPr>
              <a:t>Cigarettes</a:t>
            </a:r>
          </a:p>
          <a:p>
            <a:pPr lvl="1"/>
            <a:r>
              <a:rPr lang="en-US" sz="2800" dirty="0">
                <a:solidFill>
                  <a:schemeClr val="tx1"/>
                </a:solidFill>
              </a:rPr>
              <a:t>Alcohol</a:t>
            </a:r>
          </a:p>
          <a:p>
            <a:pPr lvl="1"/>
            <a:r>
              <a:rPr lang="en-US" sz="2800" dirty="0">
                <a:solidFill>
                  <a:schemeClr val="tx1"/>
                </a:solidFill>
              </a:rPr>
              <a:t>Marijuana</a:t>
            </a:r>
          </a:p>
          <a:p>
            <a:r>
              <a:rPr lang="en-US" sz="3200" b="1" dirty="0">
                <a:solidFill>
                  <a:schemeClr val="tx1"/>
                </a:solidFill>
              </a:rPr>
              <a:t>Response options ranging from 00 – 99 percent</a:t>
            </a:r>
          </a:p>
          <a:p>
            <a:pPr lvl="2"/>
            <a:endParaRPr lang="en-US" dirty="0"/>
          </a:p>
          <a:p>
            <a:endParaRPr lang="en-US" sz="2400" dirty="0"/>
          </a:p>
          <a:p>
            <a:pPr lvl="2"/>
            <a:endParaRPr lang="en-US" dirty="0"/>
          </a:p>
          <a:p>
            <a:pPr marL="914400" lvl="2" indent="0">
              <a:buNone/>
            </a:pPr>
            <a:endParaRPr lang="en-US" dirty="0"/>
          </a:p>
        </p:txBody>
      </p:sp>
      <p:sp>
        <p:nvSpPr>
          <p:cNvPr id="4" name="TextBox 3"/>
          <p:cNvSpPr txBox="1"/>
          <p:nvPr/>
        </p:nvSpPr>
        <p:spPr>
          <a:xfrm>
            <a:off x="1619062" y="6571979"/>
            <a:ext cx="2154724" cy="276999"/>
          </a:xfrm>
          <a:prstGeom prst="rect">
            <a:avLst/>
          </a:prstGeom>
          <a:noFill/>
        </p:spPr>
        <p:txBody>
          <a:bodyPr wrap="square" rtlCol="0">
            <a:spAutoFit/>
          </a:bodyPr>
          <a:lstStyle/>
          <a:p>
            <a:r>
              <a:rPr lang="en-US" sz="1200" dirty="0">
                <a:solidFill>
                  <a:schemeClr val="bg1"/>
                </a:solidFill>
              </a:rPr>
              <a:t>* Not public domain</a:t>
            </a:r>
          </a:p>
        </p:txBody>
      </p:sp>
      <p:sp>
        <p:nvSpPr>
          <p:cNvPr id="5" name="Slide Number Placeholder 4"/>
          <p:cNvSpPr>
            <a:spLocks noGrp="1"/>
          </p:cNvSpPr>
          <p:nvPr>
            <p:ph type="sldNum" sz="quarter" idx="12"/>
          </p:nvPr>
        </p:nvSpPr>
        <p:spPr/>
        <p:txBody>
          <a:bodyPr/>
          <a:lstStyle/>
          <a:p>
            <a:fld id="{C0051610-E9BF-44E7-8BD3-193A23E4AC7D}" type="slidenum">
              <a:rPr lang="en-US" altLang="en-US" smtClean="0"/>
              <a:pPr/>
              <a:t>60</a:t>
            </a:fld>
            <a:endParaRPr lang="en-US" altLang="en-US"/>
          </a:p>
        </p:txBody>
      </p:sp>
    </p:spTree>
    <p:extLst>
      <p:ext uri="{BB962C8B-B14F-4D97-AF65-F5344CB8AC3E}">
        <p14:creationId xmlns:p14="http://schemas.microsoft.com/office/powerpoint/2010/main" val="19319598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339"/>
            <a:ext cx="8229600" cy="1012825"/>
          </a:xfrm>
        </p:spPr>
        <p:txBody>
          <a:bodyPr>
            <a:normAutofit/>
          </a:bodyPr>
          <a:lstStyle/>
          <a:p>
            <a:r>
              <a:rPr lang="en-US" sz="2400" b="1" dirty="0">
                <a:solidFill>
                  <a:schemeClr val="tx1"/>
                </a:solidFill>
              </a:rPr>
              <a:t>Evidence of Positive Effects</a:t>
            </a:r>
          </a:p>
        </p:txBody>
      </p:sp>
      <p:sp>
        <p:nvSpPr>
          <p:cNvPr id="3" name="Content Placeholder 2"/>
          <p:cNvSpPr>
            <a:spLocks noGrp="1"/>
          </p:cNvSpPr>
          <p:nvPr>
            <p:ph idx="1"/>
          </p:nvPr>
        </p:nvSpPr>
        <p:spPr>
          <a:xfrm>
            <a:off x="1001074" y="1765447"/>
            <a:ext cx="10189851" cy="4343254"/>
          </a:xfrm>
        </p:spPr>
        <p:txBody>
          <a:bodyPr>
            <a:normAutofit/>
          </a:bodyPr>
          <a:lstStyle/>
          <a:p>
            <a:r>
              <a:rPr lang="en-US" sz="3200" b="1" dirty="0">
                <a:solidFill>
                  <a:schemeClr val="tx1"/>
                </a:solidFill>
              </a:rPr>
              <a:t>Most research studies with experimental or quasi-experimental designs involve college </a:t>
            </a:r>
            <a:r>
              <a:rPr lang="en-US" sz="3200" b="1" dirty="0" smtClean="0">
                <a:solidFill>
                  <a:schemeClr val="tx1"/>
                </a:solidFill>
              </a:rPr>
              <a:t>students</a:t>
            </a:r>
          </a:p>
          <a:p>
            <a:endParaRPr lang="en-US" sz="3200" b="1" dirty="0">
              <a:solidFill>
                <a:schemeClr val="tx1"/>
              </a:solidFill>
            </a:endParaRPr>
          </a:p>
          <a:p>
            <a:r>
              <a:rPr lang="en-US" sz="3200" b="1" dirty="0">
                <a:solidFill>
                  <a:schemeClr val="tx1"/>
                </a:solidFill>
              </a:rPr>
              <a:t>Recent review by </a:t>
            </a:r>
            <a:r>
              <a:rPr lang="en-US" sz="3200" b="1" dirty="0" err="1">
                <a:solidFill>
                  <a:schemeClr val="tx1"/>
                </a:solidFill>
              </a:rPr>
              <a:t>Foxcroft</a:t>
            </a:r>
            <a:r>
              <a:rPr lang="en-US" sz="3200" b="1" dirty="0">
                <a:solidFill>
                  <a:schemeClr val="tx1"/>
                </a:solidFill>
              </a:rPr>
              <a:t> et al. (2015) examined outcomes of 70 randomized control trials at colleges and universities, looking at measures at four or more months post-intervention</a:t>
            </a:r>
          </a:p>
          <a:p>
            <a:endParaRPr lang="en-US" sz="2800" dirty="0">
              <a:solidFill>
                <a:schemeClr val="tx1"/>
              </a:solidFill>
            </a:endParaRPr>
          </a:p>
          <a:p>
            <a:pPr lvl="2"/>
            <a:endParaRPr lang="en-US" sz="2800" dirty="0">
              <a:solidFill>
                <a:schemeClr val="tx1"/>
              </a:solidFill>
            </a:endParaRPr>
          </a:p>
          <a:p>
            <a:pPr marL="914400" lvl="2" indent="0">
              <a:buNone/>
            </a:pP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C0051610-E9BF-44E7-8BD3-193A23E4AC7D}" type="slidenum">
              <a:rPr lang="en-US" altLang="en-US" smtClean="0"/>
              <a:pPr/>
              <a:t>61</a:t>
            </a:fld>
            <a:endParaRPr lang="en-US" altLang="en-US"/>
          </a:p>
        </p:txBody>
      </p:sp>
    </p:spTree>
    <p:extLst>
      <p:ext uri="{BB962C8B-B14F-4D97-AF65-F5344CB8AC3E}">
        <p14:creationId xmlns:p14="http://schemas.microsoft.com/office/powerpoint/2010/main" val="15781613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095" y="203200"/>
            <a:ext cx="10353762" cy="970450"/>
          </a:xfrm>
        </p:spPr>
        <p:txBody>
          <a:bodyPr>
            <a:normAutofit/>
          </a:bodyPr>
          <a:lstStyle/>
          <a:p>
            <a:r>
              <a:rPr lang="en-US" sz="24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Evidence of Positive Effects</a:t>
            </a:r>
            <a:endParaRPr lang="en-US" sz="2400" b="1" dirty="0">
              <a:solidFill>
                <a:schemeClr val="tx1"/>
              </a:solidFill>
            </a:endParaRPr>
          </a:p>
        </p:txBody>
      </p:sp>
      <p:sp>
        <p:nvSpPr>
          <p:cNvPr id="3" name="Content Placeholder 2"/>
          <p:cNvSpPr>
            <a:spLocks noGrp="1"/>
          </p:cNvSpPr>
          <p:nvPr>
            <p:ph idx="1"/>
          </p:nvPr>
        </p:nvSpPr>
        <p:spPr>
          <a:xfrm>
            <a:off x="926495" y="1834049"/>
            <a:ext cx="10353762" cy="4414351"/>
          </a:xfrm>
        </p:spPr>
        <p:txBody>
          <a:bodyPr>
            <a:normAutofit/>
          </a:bodyPr>
          <a:lstStyle/>
          <a:p>
            <a:r>
              <a:rPr lang="en-US" sz="3200" b="1" dirty="0">
                <a:solidFill>
                  <a:schemeClr val="tx1"/>
                </a:solidFill>
              </a:rPr>
              <a:t>Found small but significant effects on….</a:t>
            </a:r>
          </a:p>
          <a:p>
            <a:pPr lvl="1"/>
            <a:r>
              <a:rPr lang="en-US" sz="2800" dirty="0">
                <a:solidFill>
                  <a:schemeClr val="tx1"/>
                </a:solidFill>
              </a:rPr>
              <a:t>Alcohol-related problems</a:t>
            </a:r>
          </a:p>
          <a:p>
            <a:pPr lvl="1"/>
            <a:r>
              <a:rPr lang="en-US" sz="2800" dirty="0">
                <a:solidFill>
                  <a:schemeClr val="tx1"/>
                </a:solidFill>
              </a:rPr>
              <a:t>Binge drinking</a:t>
            </a:r>
          </a:p>
          <a:p>
            <a:pPr lvl="1"/>
            <a:r>
              <a:rPr lang="en-US" sz="2800" dirty="0">
                <a:solidFill>
                  <a:schemeClr val="tx1"/>
                </a:solidFill>
              </a:rPr>
              <a:t>Drinking quantity</a:t>
            </a:r>
          </a:p>
          <a:p>
            <a:pPr lvl="1"/>
            <a:r>
              <a:rPr lang="en-US" sz="2800" dirty="0">
                <a:solidFill>
                  <a:schemeClr val="tx1"/>
                </a:solidFill>
              </a:rPr>
              <a:t>Drinking frequency</a:t>
            </a:r>
          </a:p>
          <a:p>
            <a:pPr lvl="1"/>
            <a:r>
              <a:rPr lang="en-US" sz="2800" dirty="0">
                <a:solidFill>
                  <a:schemeClr val="tx1"/>
                </a:solidFill>
              </a:rPr>
              <a:t>BAC</a:t>
            </a:r>
          </a:p>
          <a:p>
            <a:r>
              <a:rPr lang="en-US" sz="3200" b="1" dirty="0">
                <a:solidFill>
                  <a:schemeClr val="tx1"/>
                </a:solidFill>
              </a:rPr>
              <a:t>Strength of effects over the longer-term is very small</a:t>
            </a:r>
          </a:p>
          <a:p>
            <a:endParaRPr lang="en-US" dirty="0">
              <a:solidFill>
                <a:schemeClr val="tx1"/>
              </a:solidFill>
            </a:endParaRPr>
          </a:p>
        </p:txBody>
      </p:sp>
    </p:spTree>
    <p:extLst>
      <p:ext uri="{BB962C8B-B14F-4D97-AF65-F5344CB8AC3E}">
        <p14:creationId xmlns:p14="http://schemas.microsoft.com/office/powerpoint/2010/main" val="354168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19414" y="122239"/>
            <a:ext cx="8550876" cy="563561"/>
          </a:xfrm>
        </p:spPr>
        <p:txBody>
          <a:bodyPr>
            <a:normAutofit/>
          </a:bodyPr>
          <a:lstStyle/>
          <a:p>
            <a:r>
              <a:rPr lang="en-US" sz="2400" b="1" dirty="0">
                <a:solidFill>
                  <a:schemeClr val="tx1"/>
                </a:solidFill>
              </a:rPr>
              <a:t>NYS OASAS SPF-SIG: ENV Outcomes</a:t>
            </a:r>
          </a:p>
        </p:txBody>
      </p:sp>
      <p:pic>
        <p:nvPicPr>
          <p:cNvPr id="5" name="Picture 4"/>
          <p:cNvPicPr>
            <a:picLocks noChangeAspect="1"/>
          </p:cNvPicPr>
          <p:nvPr/>
        </p:nvPicPr>
        <p:blipFill>
          <a:blip r:embed="rId2"/>
          <a:stretch>
            <a:fillRect/>
          </a:stretch>
        </p:blipFill>
        <p:spPr>
          <a:xfrm>
            <a:off x="698500" y="659099"/>
            <a:ext cx="10833099" cy="5933540"/>
          </a:xfrm>
          <a:prstGeom prst="rect">
            <a:avLst/>
          </a:prstGeom>
        </p:spPr>
      </p:pic>
    </p:spTree>
    <p:extLst>
      <p:ext uri="{BB962C8B-B14F-4D97-AF65-F5344CB8AC3E}">
        <p14:creationId xmlns:p14="http://schemas.microsoft.com/office/powerpoint/2010/main" val="32983881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3101" y="787400"/>
            <a:ext cx="10901622" cy="5697330"/>
          </a:xfrm>
          <a:prstGeom prst="rect">
            <a:avLst/>
          </a:prstGeom>
        </p:spPr>
      </p:pic>
      <p:sp>
        <p:nvSpPr>
          <p:cNvPr id="6" name="Title 1"/>
          <p:cNvSpPr>
            <a:spLocks noGrp="1"/>
          </p:cNvSpPr>
          <p:nvPr>
            <p:ph type="title"/>
          </p:nvPr>
        </p:nvSpPr>
        <p:spPr>
          <a:xfrm>
            <a:off x="1919415" y="0"/>
            <a:ext cx="8550876" cy="652461"/>
          </a:xfrm>
        </p:spPr>
        <p:txBody>
          <a:bodyPr>
            <a:normAutofit/>
          </a:bodyPr>
          <a:lstStyle/>
          <a:p>
            <a:r>
              <a:rPr lang="en-US" sz="2400" b="1" dirty="0">
                <a:solidFill>
                  <a:schemeClr val="tx1"/>
                </a:solidFill>
              </a:rPr>
              <a:t>NYS OASAS SPF-SIG: ENV Outcomes</a:t>
            </a:r>
          </a:p>
        </p:txBody>
      </p:sp>
    </p:spTree>
    <p:extLst>
      <p:ext uri="{BB962C8B-B14F-4D97-AF65-F5344CB8AC3E}">
        <p14:creationId xmlns:p14="http://schemas.microsoft.com/office/powerpoint/2010/main" val="13636534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
            <a:ext cx="9486900" cy="1287463"/>
          </a:xfrm>
        </p:spPr>
        <p:txBody>
          <a:bodyPr>
            <a:normAutofit/>
          </a:bodyPr>
          <a:lstStyle/>
          <a:p>
            <a:r>
              <a:rPr lang="en-US" sz="2400" b="1" dirty="0">
                <a:solidFill>
                  <a:schemeClr val="tx1"/>
                </a:solidFill>
              </a:rPr>
              <a:t>Activity 1a: Use of Data</a:t>
            </a:r>
            <a:br>
              <a:rPr lang="en-US" sz="2400" b="1" dirty="0">
                <a:solidFill>
                  <a:schemeClr val="tx1"/>
                </a:solidFill>
              </a:rPr>
            </a:br>
            <a:r>
              <a:rPr lang="en-US" sz="2400" b="1" dirty="0">
                <a:solidFill>
                  <a:schemeClr val="tx1"/>
                </a:solidFill>
              </a:rPr>
              <a:t>What could be the message(s) of a SNM campaign using these data?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64305748"/>
              </p:ext>
            </p:extLst>
          </p:nvPr>
        </p:nvGraphicFramePr>
        <p:xfrm>
          <a:off x="825501" y="1244597"/>
          <a:ext cx="10398832" cy="5348927"/>
        </p:xfrm>
        <a:graphic>
          <a:graphicData uri="http://schemas.openxmlformats.org/drawingml/2006/table">
            <a:tbl>
              <a:tblPr firstRow="1" bandRow="1">
                <a:tableStyleId>{5C22544A-7EE6-4342-B048-85BDC9FD1C3A}</a:tableStyleId>
              </a:tblPr>
              <a:tblGrid>
                <a:gridCol w="4775387">
                  <a:extLst>
                    <a:ext uri="{9D8B030D-6E8A-4147-A177-3AD203B41FA5}">
                      <a16:colId xmlns:a16="http://schemas.microsoft.com/office/drawing/2014/main" xmlns="" val="377786222"/>
                    </a:ext>
                  </a:extLst>
                </a:gridCol>
                <a:gridCol w="1009596">
                  <a:extLst>
                    <a:ext uri="{9D8B030D-6E8A-4147-A177-3AD203B41FA5}">
                      <a16:colId xmlns:a16="http://schemas.microsoft.com/office/drawing/2014/main" xmlns="" val="1479969594"/>
                    </a:ext>
                  </a:extLst>
                </a:gridCol>
                <a:gridCol w="1140843">
                  <a:extLst>
                    <a:ext uri="{9D8B030D-6E8A-4147-A177-3AD203B41FA5}">
                      <a16:colId xmlns:a16="http://schemas.microsoft.com/office/drawing/2014/main" xmlns="" val="2026135671"/>
                    </a:ext>
                  </a:extLst>
                </a:gridCol>
                <a:gridCol w="868251">
                  <a:extLst>
                    <a:ext uri="{9D8B030D-6E8A-4147-A177-3AD203B41FA5}">
                      <a16:colId xmlns:a16="http://schemas.microsoft.com/office/drawing/2014/main" xmlns="" val="1366736973"/>
                    </a:ext>
                  </a:extLst>
                </a:gridCol>
                <a:gridCol w="898540">
                  <a:extLst>
                    <a:ext uri="{9D8B030D-6E8A-4147-A177-3AD203B41FA5}">
                      <a16:colId xmlns:a16="http://schemas.microsoft.com/office/drawing/2014/main" xmlns="" val="1621921633"/>
                    </a:ext>
                  </a:extLst>
                </a:gridCol>
                <a:gridCol w="807676">
                  <a:extLst>
                    <a:ext uri="{9D8B030D-6E8A-4147-A177-3AD203B41FA5}">
                      <a16:colId xmlns:a16="http://schemas.microsoft.com/office/drawing/2014/main" xmlns="" val="788568210"/>
                    </a:ext>
                  </a:extLst>
                </a:gridCol>
                <a:gridCol w="898539">
                  <a:extLst>
                    <a:ext uri="{9D8B030D-6E8A-4147-A177-3AD203B41FA5}">
                      <a16:colId xmlns:a16="http://schemas.microsoft.com/office/drawing/2014/main" xmlns="" val="3729308665"/>
                    </a:ext>
                  </a:extLst>
                </a:gridCol>
              </a:tblGrid>
              <a:tr h="403797">
                <a:tc>
                  <a:txBody>
                    <a:bodyPr/>
                    <a:lstStyle/>
                    <a:p>
                      <a:endParaRPr lang="en-US" dirty="0"/>
                    </a:p>
                  </a:txBody>
                  <a:tcPr/>
                </a:tc>
                <a:tc gridSpan="2">
                  <a:txBody>
                    <a:bodyPr/>
                    <a:lstStyle/>
                    <a:p>
                      <a:pPr algn="ctr"/>
                      <a:r>
                        <a:rPr lang="en-US" b="1" dirty="0">
                          <a:solidFill>
                            <a:schemeClr val="tx1"/>
                          </a:solidFill>
                        </a:rPr>
                        <a:t>Sex</a:t>
                      </a:r>
                    </a:p>
                  </a:txBody>
                  <a:tcPr/>
                </a:tc>
                <a:tc hMerge="1">
                  <a:txBody>
                    <a:bodyPr/>
                    <a:lstStyle/>
                    <a:p>
                      <a:endParaRPr lang="en-US" dirty="0"/>
                    </a:p>
                  </a:txBody>
                  <a:tcPr/>
                </a:tc>
                <a:tc gridSpan="4">
                  <a:txBody>
                    <a:bodyPr/>
                    <a:lstStyle/>
                    <a:p>
                      <a:pPr algn="ctr"/>
                      <a:r>
                        <a:rPr lang="en-US" b="1" dirty="0">
                          <a:solidFill>
                            <a:schemeClr val="tx1"/>
                          </a:solidFill>
                        </a:rPr>
                        <a:t>Grade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605696605"/>
                  </a:ext>
                </a:extLst>
              </a:tr>
              <a:tr h="403797">
                <a:tc>
                  <a:txBody>
                    <a:bodyPr/>
                    <a:lstStyle/>
                    <a:p>
                      <a:endParaRPr lang="en-US" dirty="0"/>
                    </a:p>
                  </a:txBody>
                  <a:tcPr/>
                </a:tc>
                <a:tc>
                  <a:txBody>
                    <a:bodyPr/>
                    <a:lstStyle/>
                    <a:p>
                      <a:pPr algn="ctr"/>
                      <a:r>
                        <a:rPr lang="en-US" sz="1600" b="1" dirty="0"/>
                        <a:t>Female</a:t>
                      </a:r>
                    </a:p>
                  </a:txBody>
                  <a:tcPr/>
                </a:tc>
                <a:tc>
                  <a:txBody>
                    <a:bodyPr/>
                    <a:lstStyle/>
                    <a:p>
                      <a:pPr algn="ctr"/>
                      <a:r>
                        <a:rPr lang="en-US" sz="1600" b="1" dirty="0"/>
                        <a:t>Male</a:t>
                      </a:r>
                    </a:p>
                  </a:txBody>
                  <a:tcPr/>
                </a:tc>
                <a:tc>
                  <a:txBody>
                    <a:bodyPr/>
                    <a:lstStyle/>
                    <a:p>
                      <a:pPr algn="ctr"/>
                      <a:r>
                        <a:rPr lang="en-US" sz="1600" b="1" dirty="0"/>
                        <a:t>9</a:t>
                      </a:r>
                    </a:p>
                  </a:txBody>
                  <a:tcPr/>
                </a:tc>
                <a:tc>
                  <a:txBody>
                    <a:bodyPr/>
                    <a:lstStyle/>
                    <a:p>
                      <a:pPr algn="ctr"/>
                      <a:r>
                        <a:rPr lang="en-US" sz="1600" b="1" dirty="0"/>
                        <a:t>10</a:t>
                      </a:r>
                    </a:p>
                  </a:txBody>
                  <a:tcPr/>
                </a:tc>
                <a:tc>
                  <a:txBody>
                    <a:bodyPr/>
                    <a:lstStyle/>
                    <a:p>
                      <a:pPr algn="ctr"/>
                      <a:r>
                        <a:rPr lang="en-US" sz="1600" b="1" dirty="0"/>
                        <a:t>11</a:t>
                      </a:r>
                    </a:p>
                  </a:txBody>
                  <a:tcPr/>
                </a:tc>
                <a:tc>
                  <a:txBody>
                    <a:bodyPr/>
                    <a:lstStyle/>
                    <a:p>
                      <a:pPr algn="ctr"/>
                      <a:r>
                        <a:rPr lang="en-US" sz="1600" b="1" dirty="0"/>
                        <a:t>12</a:t>
                      </a:r>
                    </a:p>
                  </a:txBody>
                  <a:tcPr/>
                </a:tc>
                <a:extLst>
                  <a:ext uri="{0D108BD9-81ED-4DB2-BD59-A6C34878D82A}">
                    <a16:rowId xmlns:a16="http://schemas.microsoft.com/office/drawing/2014/main" xmlns="" val="416438407"/>
                  </a:ext>
                </a:extLst>
              </a:tr>
              <a:tr h="403797">
                <a:tc>
                  <a:txBody>
                    <a:bodyPr/>
                    <a:lstStyle/>
                    <a:p>
                      <a:r>
                        <a:rPr lang="en-US" sz="1600" dirty="0">
                          <a:latin typeface="Calibri" panose="020F0502020204030204" pitchFamily="34" charset="0"/>
                        </a:rPr>
                        <a:t>Drank alcohol</a:t>
                      </a:r>
                    </a:p>
                  </a:txBody>
                  <a:tcPr/>
                </a:tc>
                <a:tc>
                  <a:txBody>
                    <a:bodyPr/>
                    <a:lstStyle/>
                    <a:p>
                      <a:pPr algn="ctr"/>
                      <a:r>
                        <a:rPr lang="en-US" dirty="0">
                          <a:latin typeface="Calibri" panose="020F0502020204030204" pitchFamily="34" charset="0"/>
                        </a:rPr>
                        <a:t>32.4</a:t>
                      </a:r>
                    </a:p>
                  </a:txBody>
                  <a:tcPr/>
                </a:tc>
                <a:tc>
                  <a:txBody>
                    <a:bodyPr/>
                    <a:lstStyle/>
                    <a:p>
                      <a:pPr algn="ctr"/>
                      <a:r>
                        <a:rPr lang="en-US" dirty="0">
                          <a:latin typeface="Calibri" panose="020F0502020204030204" pitchFamily="34" charset="0"/>
                        </a:rPr>
                        <a:t>26.8</a:t>
                      </a:r>
                    </a:p>
                  </a:txBody>
                  <a:tcPr/>
                </a:tc>
                <a:tc>
                  <a:txBody>
                    <a:bodyPr/>
                    <a:lstStyle/>
                    <a:p>
                      <a:pPr algn="ctr"/>
                      <a:r>
                        <a:rPr lang="en-US" dirty="0">
                          <a:latin typeface="Calibri" panose="020F0502020204030204" pitchFamily="34" charset="0"/>
                        </a:rPr>
                        <a:t>26.4</a:t>
                      </a:r>
                    </a:p>
                  </a:txBody>
                  <a:tcPr/>
                </a:tc>
                <a:tc>
                  <a:txBody>
                    <a:bodyPr/>
                    <a:lstStyle/>
                    <a:p>
                      <a:pPr algn="ctr"/>
                      <a:r>
                        <a:rPr lang="en-US" dirty="0">
                          <a:latin typeface="Calibri" panose="020F0502020204030204" pitchFamily="34" charset="0"/>
                        </a:rPr>
                        <a:t>29.3</a:t>
                      </a:r>
                    </a:p>
                  </a:txBody>
                  <a:tcPr/>
                </a:tc>
                <a:tc>
                  <a:txBody>
                    <a:bodyPr/>
                    <a:lstStyle/>
                    <a:p>
                      <a:pPr algn="ctr"/>
                      <a:r>
                        <a:rPr lang="en-US" dirty="0">
                          <a:latin typeface="Calibri" panose="020F0502020204030204" pitchFamily="34" charset="0"/>
                        </a:rPr>
                        <a:t>31.8</a:t>
                      </a:r>
                    </a:p>
                  </a:txBody>
                  <a:tcPr/>
                </a:tc>
                <a:tc>
                  <a:txBody>
                    <a:bodyPr/>
                    <a:lstStyle/>
                    <a:p>
                      <a:pPr algn="ctr"/>
                      <a:r>
                        <a:rPr lang="en-US" dirty="0">
                          <a:latin typeface="Calibri" panose="020F0502020204030204" pitchFamily="34" charset="0"/>
                        </a:rPr>
                        <a:t>34.4</a:t>
                      </a:r>
                    </a:p>
                  </a:txBody>
                  <a:tcPr/>
                </a:tc>
                <a:extLst>
                  <a:ext uri="{0D108BD9-81ED-4DB2-BD59-A6C34878D82A}">
                    <a16:rowId xmlns:a16="http://schemas.microsoft.com/office/drawing/2014/main" xmlns="" val="4031136531"/>
                  </a:ext>
                </a:extLst>
              </a:tr>
              <a:tr h="403797">
                <a:tc>
                  <a:txBody>
                    <a:bodyPr/>
                    <a:lstStyle/>
                    <a:p>
                      <a:r>
                        <a:rPr lang="en-US" sz="1600" dirty="0">
                          <a:latin typeface="Calibri" panose="020F0502020204030204" pitchFamily="34" charset="0"/>
                        </a:rPr>
                        <a:t>Binge drank</a:t>
                      </a:r>
                    </a:p>
                  </a:txBody>
                  <a:tcPr/>
                </a:tc>
                <a:tc>
                  <a:txBody>
                    <a:bodyPr/>
                    <a:lstStyle/>
                    <a:p>
                      <a:pPr algn="ctr"/>
                      <a:r>
                        <a:rPr lang="en-US" dirty="0">
                          <a:latin typeface="Calibri" panose="020F0502020204030204" pitchFamily="34" charset="0"/>
                        </a:rPr>
                        <a:t>15.6</a:t>
                      </a:r>
                    </a:p>
                  </a:txBody>
                  <a:tcPr/>
                </a:tc>
                <a:tc>
                  <a:txBody>
                    <a:bodyPr/>
                    <a:lstStyle/>
                    <a:p>
                      <a:pPr algn="ctr"/>
                      <a:r>
                        <a:rPr lang="en-US" dirty="0">
                          <a:latin typeface="Calibri" panose="020F0502020204030204" pitchFamily="34" charset="0"/>
                        </a:rPr>
                        <a:t>15.5</a:t>
                      </a:r>
                    </a:p>
                  </a:txBody>
                  <a:tcPr/>
                </a:tc>
                <a:tc>
                  <a:txBody>
                    <a:bodyPr/>
                    <a:lstStyle/>
                    <a:p>
                      <a:pPr algn="ctr"/>
                      <a:r>
                        <a:rPr lang="en-US" dirty="0">
                          <a:latin typeface="Calibri" panose="020F0502020204030204" pitchFamily="34" charset="0"/>
                        </a:rPr>
                        <a:t>12.5</a:t>
                      </a:r>
                    </a:p>
                  </a:txBody>
                  <a:tcPr/>
                </a:tc>
                <a:tc>
                  <a:txBody>
                    <a:bodyPr/>
                    <a:lstStyle/>
                    <a:p>
                      <a:pPr algn="ctr"/>
                      <a:r>
                        <a:rPr lang="en-US" dirty="0">
                          <a:latin typeface="Calibri" panose="020F0502020204030204" pitchFamily="34" charset="0"/>
                        </a:rPr>
                        <a:t>14.6</a:t>
                      </a:r>
                    </a:p>
                  </a:txBody>
                  <a:tcPr/>
                </a:tc>
                <a:tc>
                  <a:txBody>
                    <a:bodyPr/>
                    <a:lstStyle/>
                    <a:p>
                      <a:pPr algn="ctr"/>
                      <a:r>
                        <a:rPr lang="en-US" dirty="0">
                          <a:latin typeface="Calibri" panose="020F0502020204030204" pitchFamily="34" charset="0"/>
                        </a:rPr>
                        <a:t>15.9</a:t>
                      </a:r>
                    </a:p>
                  </a:txBody>
                  <a:tcPr/>
                </a:tc>
                <a:tc>
                  <a:txBody>
                    <a:bodyPr/>
                    <a:lstStyle/>
                    <a:p>
                      <a:pPr algn="ctr"/>
                      <a:r>
                        <a:rPr lang="en-US" dirty="0">
                          <a:latin typeface="Calibri" panose="020F0502020204030204" pitchFamily="34" charset="0"/>
                        </a:rPr>
                        <a:t>17.9</a:t>
                      </a:r>
                    </a:p>
                  </a:txBody>
                  <a:tcPr/>
                </a:tc>
                <a:extLst>
                  <a:ext uri="{0D108BD9-81ED-4DB2-BD59-A6C34878D82A}">
                    <a16:rowId xmlns:a16="http://schemas.microsoft.com/office/drawing/2014/main" xmlns="" val="1903930702"/>
                  </a:ext>
                </a:extLst>
              </a:tr>
              <a:tr h="403797">
                <a:tc>
                  <a:txBody>
                    <a:bodyPr/>
                    <a:lstStyle/>
                    <a:p>
                      <a:r>
                        <a:rPr lang="en-US" sz="1600" dirty="0">
                          <a:latin typeface="Calibri" panose="020F0502020204030204" pitchFamily="34" charset="0"/>
                        </a:rPr>
                        <a:t>Used marijuana</a:t>
                      </a:r>
                    </a:p>
                  </a:txBody>
                  <a:tcPr/>
                </a:tc>
                <a:tc>
                  <a:txBody>
                    <a:bodyPr/>
                    <a:lstStyle/>
                    <a:p>
                      <a:pPr algn="ctr"/>
                      <a:r>
                        <a:rPr lang="en-US" dirty="0">
                          <a:latin typeface="Calibri" panose="020F0502020204030204" pitchFamily="34" charset="0"/>
                        </a:rPr>
                        <a:t>19.1</a:t>
                      </a:r>
                    </a:p>
                  </a:txBody>
                  <a:tcPr/>
                </a:tc>
                <a:tc>
                  <a:txBody>
                    <a:bodyPr/>
                    <a:lstStyle/>
                    <a:p>
                      <a:pPr algn="ctr"/>
                      <a:r>
                        <a:rPr lang="en-US" dirty="0">
                          <a:latin typeface="Calibri" panose="020F0502020204030204" pitchFamily="34" charset="0"/>
                        </a:rPr>
                        <a:t>18.9</a:t>
                      </a:r>
                    </a:p>
                  </a:txBody>
                  <a:tcPr/>
                </a:tc>
                <a:tc>
                  <a:txBody>
                    <a:bodyPr/>
                    <a:lstStyle/>
                    <a:p>
                      <a:pPr algn="ctr"/>
                      <a:r>
                        <a:rPr lang="en-US" dirty="0">
                          <a:latin typeface="Calibri" panose="020F0502020204030204" pitchFamily="34" charset="0"/>
                        </a:rPr>
                        <a:t>16.8</a:t>
                      </a:r>
                    </a:p>
                  </a:txBody>
                  <a:tcPr/>
                </a:tc>
                <a:tc>
                  <a:txBody>
                    <a:bodyPr/>
                    <a:lstStyle/>
                    <a:p>
                      <a:pPr algn="ctr"/>
                      <a:r>
                        <a:rPr lang="en-US" dirty="0">
                          <a:latin typeface="Calibri" panose="020F0502020204030204" pitchFamily="34" charset="0"/>
                        </a:rPr>
                        <a:t>18.5</a:t>
                      </a:r>
                    </a:p>
                  </a:txBody>
                  <a:tcPr/>
                </a:tc>
                <a:tc>
                  <a:txBody>
                    <a:bodyPr/>
                    <a:lstStyle/>
                    <a:p>
                      <a:pPr algn="ctr"/>
                      <a:r>
                        <a:rPr lang="en-US" dirty="0">
                          <a:latin typeface="Calibri" panose="020F0502020204030204" pitchFamily="34" charset="0"/>
                        </a:rPr>
                        <a:t>19.7</a:t>
                      </a:r>
                    </a:p>
                  </a:txBody>
                  <a:tcPr/>
                </a:tc>
                <a:tc>
                  <a:txBody>
                    <a:bodyPr/>
                    <a:lstStyle/>
                    <a:p>
                      <a:pPr algn="ctr"/>
                      <a:r>
                        <a:rPr lang="en-US" dirty="0">
                          <a:latin typeface="Calibri" panose="020F0502020204030204" pitchFamily="34" charset="0"/>
                        </a:rPr>
                        <a:t>22.3</a:t>
                      </a:r>
                    </a:p>
                  </a:txBody>
                  <a:tcPr/>
                </a:tc>
                <a:extLst>
                  <a:ext uri="{0D108BD9-81ED-4DB2-BD59-A6C34878D82A}">
                    <a16:rowId xmlns:a16="http://schemas.microsoft.com/office/drawing/2014/main" xmlns="" val="704040651"/>
                  </a:ext>
                </a:extLst>
              </a:tr>
              <a:tr h="403797">
                <a:tc>
                  <a:txBody>
                    <a:bodyPr/>
                    <a:lstStyle/>
                    <a:p>
                      <a:r>
                        <a:rPr lang="en-US" sz="1600" dirty="0">
                          <a:latin typeface="Calibri" panose="020F0502020204030204" pitchFamily="34" charset="0"/>
                        </a:rPr>
                        <a:t>Drove</a:t>
                      </a:r>
                      <a:r>
                        <a:rPr lang="en-US" sz="1600" baseline="0" dirty="0">
                          <a:latin typeface="Calibri" panose="020F0502020204030204" pitchFamily="34" charset="0"/>
                        </a:rPr>
                        <a:t> when they had been drinking alcohol</a:t>
                      </a:r>
                      <a:endParaRPr lang="en-US" sz="1600" dirty="0">
                        <a:latin typeface="Calibri" panose="020F0502020204030204" pitchFamily="34" charset="0"/>
                      </a:endParaRPr>
                    </a:p>
                  </a:txBody>
                  <a:tcPr/>
                </a:tc>
                <a:tc>
                  <a:txBody>
                    <a:bodyPr/>
                    <a:lstStyle/>
                    <a:p>
                      <a:pPr algn="ctr"/>
                      <a:r>
                        <a:rPr lang="en-US" dirty="0">
                          <a:latin typeface="Calibri" panose="020F0502020204030204" pitchFamily="34" charset="0"/>
                        </a:rPr>
                        <a:t>5.5</a:t>
                      </a:r>
                    </a:p>
                  </a:txBody>
                  <a:tcPr/>
                </a:tc>
                <a:tc>
                  <a:txBody>
                    <a:bodyPr/>
                    <a:lstStyle/>
                    <a:p>
                      <a:pPr algn="ctr"/>
                      <a:r>
                        <a:rPr lang="en-US" dirty="0">
                          <a:latin typeface="Calibri" panose="020F0502020204030204" pitchFamily="34" charset="0"/>
                        </a:rPr>
                        <a:t>10.1</a:t>
                      </a:r>
                    </a:p>
                  </a:txBody>
                  <a:tcPr/>
                </a:tc>
                <a:tc>
                  <a:txBody>
                    <a:bodyPr/>
                    <a:lstStyle/>
                    <a:p>
                      <a:pPr algn="ctr"/>
                      <a:r>
                        <a:rPr lang="en-US" dirty="0">
                          <a:latin typeface="Calibri" panose="020F0502020204030204" pitchFamily="34" charset="0"/>
                        </a:rPr>
                        <a:t>-</a:t>
                      </a:r>
                    </a:p>
                  </a:txBody>
                  <a:tcPr/>
                </a:tc>
                <a:tc>
                  <a:txBody>
                    <a:bodyPr/>
                    <a:lstStyle/>
                    <a:p>
                      <a:pPr algn="ctr"/>
                      <a:r>
                        <a:rPr lang="en-US" dirty="0">
                          <a:latin typeface="Calibri" panose="020F0502020204030204" pitchFamily="34" charset="0"/>
                        </a:rPr>
                        <a:t>2.6</a:t>
                      </a:r>
                    </a:p>
                  </a:txBody>
                  <a:tcPr/>
                </a:tc>
                <a:tc>
                  <a:txBody>
                    <a:bodyPr/>
                    <a:lstStyle/>
                    <a:p>
                      <a:pPr algn="ctr"/>
                      <a:r>
                        <a:rPr lang="en-US" dirty="0">
                          <a:latin typeface="Calibri" panose="020F0502020204030204" pitchFamily="34" charset="0"/>
                        </a:rPr>
                        <a:t>6.3</a:t>
                      </a:r>
                    </a:p>
                  </a:txBody>
                  <a:tcPr/>
                </a:tc>
                <a:tc>
                  <a:txBody>
                    <a:bodyPr/>
                    <a:lstStyle/>
                    <a:p>
                      <a:pPr algn="ctr"/>
                      <a:r>
                        <a:rPr lang="en-US" dirty="0">
                          <a:latin typeface="Calibri" panose="020F0502020204030204" pitchFamily="34" charset="0"/>
                        </a:rPr>
                        <a:t>8.9</a:t>
                      </a:r>
                    </a:p>
                  </a:txBody>
                  <a:tcPr/>
                </a:tc>
                <a:extLst>
                  <a:ext uri="{0D108BD9-81ED-4DB2-BD59-A6C34878D82A}">
                    <a16:rowId xmlns:a16="http://schemas.microsoft.com/office/drawing/2014/main" xmlns="" val="3070764523"/>
                  </a:ext>
                </a:extLst>
              </a:tr>
              <a:tr h="403797">
                <a:tc>
                  <a:txBody>
                    <a:bodyPr/>
                    <a:lstStyle/>
                    <a:p>
                      <a:r>
                        <a:rPr lang="en-US" sz="1600" dirty="0">
                          <a:latin typeface="Calibri" panose="020F0502020204030204" pitchFamily="34" charset="0"/>
                        </a:rPr>
                        <a:t>Texted</a:t>
                      </a:r>
                      <a:r>
                        <a:rPr lang="en-US" sz="1600" baseline="0" dirty="0">
                          <a:latin typeface="Calibri" panose="020F0502020204030204" pitchFamily="34" charset="0"/>
                        </a:rPr>
                        <a:t> or emailed while driving</a:t>
                      </a:r>
                      <a:endParaRPr lang="en-US" sz="1600" dirty="0">
                        <a:latin typeface="Calibri" panose="020F0502020204030204" pitchFamily="34" charset="0"/>
                      </a:endParaRPr>
                    </a:p>
                  </a:txBody>
                  <a:tcPr/>
                </a:tc>
                <a:tc>
                  <a:txBody>
                    <a:bodyPr/>
                    <a:lstStyle/>
                    <a:p>
                      <a:pPr algn="ctr"/>
                      <a:r>
                        <a:rPr lang="en-US" dirty="0">
                          <a:latin typeface="Calibri" panose="020F0502020204030204" pitchFamily="34" charset="0"/>
                        </a:rPr>
                        <a:t>26.5</a:t>
                      </a:r>
                    </a:p>
                  </a:txBody>
                  <a:tcPr/>
                </a:tc>
                <a:tc>
                  <a:txBody>
                    <a:bodyPr/>
                    <a:lstStyle/>
                    <a:p>
                      <a:pPr algn="ctr"/>
                      <a:r>
                        <a:rPr lang="en-US" dirty="0">
                          <a:latin typeface="Calibri" panose="020F0502020204030204" pitchFamily="34" charset="0"/>
                        </a:rPr>
                        <a:t>30.6</a:t>
                      </a:r>
                    </a:p>
                  </a:txBody>
                  <a:tcPr/>
                </a:tc>
                <a:tc>
                  <a:txBody>
                    <a:bodyPr/>
                    <a:lstStyle/>
                    <a:p>
                      <a:pPr algn="ctr"/>
                      <a:r>
                        <a:rPr lang="en-US" dirty="0">
                          <a:latin typeface="Calibri" panose="020F0502020204030204" pitchFamily="34" charset="0"/>
                        </a:rPr>
                        <a:t>20.2</a:t>
                      </a:r>
                    </a:p>
                  </a:txBody>
                  <a:tcPr/>
                </a:tc>
                <a:tc>
                  <a:txBody>
                    <a:bodyPr/>
                    <a:lstStyle/>
                    <a:p>
                      <a:pPr algn="ctr"/>
                      <a:r>
                        <a:rPr lang="en-US" dirty="0">
                          <a:latin typeface="Calibri" panose="020F0502020204030204" pitchFamily="34" charset="0"/>
                        </a:rPr>
                        <a:t>24.0</a:t>
                      </a:r>
                    </a:p>
                  </a:txBody>
                  <a:tcPr/>
                </a:tc>
                <a:tc>
                  <a:txBody>
                    <a:bodyPr/>
                    <a:lstStyle/>
                    <a:p>
                      <a:pPr algn="ctr"/>
                      <a:r>
                        <a:rPr lang="en-US" dirty="0">
                          <a:latin typeface="Calibri" panose="020F0502020204030204" pitchFamily="34" charset="0"/>
                        </a:rPr>
                        <a:t>27.5</a:t>
                      </a:r>
                    </a:p>
                  </a:txBody>
                  <a:tcPr/>
                </a:tc>
                <a:tc>
                  <a:txBody>
                    <a:bodyPr/>
                    <a:lstStyle/>
                    <a:p>
                      <a:pPr algn="ctr"/>
                      <a:r>
                        <a:rPr lang="en-US" dirty="0">
                          <a:latin typeface="Calibri" panose="020F0502020204030204" pitchFamily="34" charset="0"/>
                        </a:rPr>
                        <a:t>30.5</a:t>
                      </a:r>
                    </a:p>
                  </a:txBody>
                  <a:tcPr/>
                </a:tc>
                <a:extLst>
                  <a:ext uri="{0D108BD9-81ED-4DB2-BD59-A6C34878D82A}">
                    <a16:rowId xmlns:a16="http://schemas.microsoft.com/office/drawing/2014/main" xmlns="" val="3558945239"/>
                  </a:ext>
                </a:extLst>
              </a:tr>
              <a:tr h="630587">
                <a:tc>
                  <a:txBody>
                    <a:bodyPr/>
                    <a:lstStyle/>
                    <a:p>
                      <a:r>
                        <a:rPr lang="en-US" sz="1600" dirty="0">
                          <a:latin typeface="Calibri" panose="020F0502020204030204" pitchFamily="34" charset="0"/>
                        </a:rPr>
                        <a:t>Think</a:t>
                      </a:r>
                      <a:r>
                        <a:rPr lang="en-US" sz="1600" baseline="0" dirty="0">
                          <a:latin typeface="Calibri" panose="020F0502020204030204" pitchFamily="34" charset="0"/>
                        </a:rPr>
                        <a:t> there is moderate/great risk of harm of  someone their age drinking alcohol</a:t>
                      </a:r>
                      <a:endParaRPr lang="en-US" sz="1600" dirty="0">
                        <a:latin typeface="Calibri" panose="020F0502020204030204" pitchFamily="34" charset="0"/>
                      </a:endParaRPr>
                    </a:p>
                  </a:txBody>
                  <a:tcPr/>
                </a:tc>
                <a:tc>
                  <a:txBody>
                    <a:bodyPr/>
                    <a:lstStyle/>
                    <a:p>
                      <a:pPr algn="ctr"/>
                      <a:r>
                        <a:rPr lang="en-US" dirty="0">
                          <a:latin typeface="Calibri" panose="020F0502020204030204" pitchFamily="34" charset="0"/>
                        </a:rPr>
                        <a:t>73.3</a:t>
                      </a:r>
                    </a:p>
                  </a:txBody>
                  <a:tcPr/>
                </a:tc>
                <a:tc>
                  <a:txBody>
                    <a:bodyPr/>
                    <a:lstStyle/>
                    <a:p>
                      <a:pPr algn="ctr"/>
                      <a:r>
                        <a:rPr lang="en-US" dirty="0">
                          <a:latin typeface="Calibri" panose="020F0502020204030204" pitchFamily="34" charset="0"/>
                        </a:rPr>
                        <a:t>72.1</a:t>
                      </a:r>
                    </a:p>
                  </a:txBody>
                  <a:tcPr/>
                </a:tc>
                <a:tc>
                  <a:txBody>
                    <a:bodyPr/>
                    <a:lstStyle/>
                    <a:p>
                      <a:pPr algn="ctr"/>
                      <a:r>
                        <a:rPr lang="en-US" dirty="0">
                          <a:latin typeface="Calibri" panose="020F0502020204030204" pitchFamily="34" charset="0"/>
                        </a:rPr>
                        <a:t>80.6</a:t>
                      </a:r>
                    </a:p>
                  </a:txBody>
                  <a:tcPr/>
                </a:tc>
                <a:tc>
                  <a:txBody>
                    <a:bodyPr/>
                    <a:lstStyle/>
                    <a:p>
                      <a:pPr algn="ctr"/>
                      <a:r>
                        <a:rPr lang="en-US" dirty="0">
                          <a:latin typeface="Calibri" panose="020F0502020204030204" pitchFamily="34" charset="0"/>
                        </a:rPr>
                        <a:t>76.5</a:t>
                      </a:r>
                    </a:p>
                  </a:txBody>
                  <a:tcPr/>
                </a:tc>
                <a:tc>
                  <a:txBody>
                    <a:bodyPr/>
                    <a:lstStyle/>
                    <a:p>
                      <a:pPr algn="ctr"/>
                      <a:r>
                        <a:rPr lang="en-US" dirty="0">
                          <a:latin typeface="Calibri" panose="020F0502020204030204" pitchFamily="34" charset="0"/>
                        </a:rPr>
                        <a:t>73.2</a:t>
                      </a:r>
                    </a:p>
                  </a:txBody>
                  <a:tcPr/>
                </a:tc>
                <a:tc>
                  <a:txBody>
                    <a:bodyPr/>
                    <a:lstStyle/>
                    <a:p>
                      <a:pPr algn="ctr"/>
                      <a:r>
                        <a:rPr lang="en-US" dirty="0">
                          <a:latin typeface="Calibri" panose="020F0502020204030204" pitchFamily="34" charset="0"/>
                        </a:rPr>
                        <a:t>71.5</a:t>
                      </a:r>
                    </a:p>
                  </a:txBody>
                  <a:tcPr/>
                </a:tc>
                <a:extLst>
                  <a:ext uri="{0D108BD9-81ED-4DB2-BD59-A6C34878D82A}">
                    <a16:rowId xmlns:a16="http://schemas.microsoft.com/office/drawing/2014/main" xmlns="" val="3529813742"/>
                  </a:ext>
                </a:extLst>
              </a:tr>
              <a:tr h="630587">
                <a:tc>
                  <a:txBody>
                    <a:bodyPr/>
                    <a:lstStyle/>
                    <a:p>
                      <a:r>
                        <a:rPr lang="en-US" sz="1600" dirty="0">
                          <a:latin typeface="Calibri" panose="020F0502020204030204" pitchFamily="34" charset="0"/>
                        </a:rPr>
                        <a:t>Think</a:t>
                      </a:r>
                      <a:r>
                        <a:rPr lang="en-US" sz="1600" baseline="0" dirty="0">
                          <a:latin typeface="Calibri" panose="020F0502020204030204" pitchFamily="34" charset="0"/>
                        </a:rPr>
                        <a:t> it’s wrong/very wrong for someone their age to drink alcohol</a:t>
                      </a:r>
                      <a:endParaRPr lang="en-US" sz="1600" dirty="0">
                        <a:latin typeface="Calibri" panose="020F0502020204030204" pitchFamily="34" charset="0"/>
                      </a:endParaRPr>
                    </a:p>
                  </a:txBody>
                  <a:tcPr/>
                </a:tc>
                <a:tc>
                  <a:txBody>
                    <a:bodyPr/>
                    <a:lstStyle/>
                    <a:p>
                      <a:pPr algn="ctr"/>
                      <a:r>
                        <a:rPr lang="en-US" dirty="0">
                          <a:latin typeface="Calibri" panose="020F0502020204030204" pitchFamily="34" charset="0"/>
                        </a:rPr>
                        <a:t>65.6</a:t>
                      </a:r>
                    </a:p>
                  </a:txBody>
                  <a:tcPr/>
                </a:tc>
                <a:tc>
                  <a:txBody>
                    <a:bodyPr/>
                    <a:lstStyle/>
                    <a:p>
                      <a:pPr algn="ctr"/>
                      <a:r>
                        <a:rPr lang="en-US" dirty="0">
                          <a:latin typeface="Calibri" panose="020F0502020204030204" pitchFamily="34" charset="0"/>
                        </a:rPr>
                        <a:t>67.3</a:t>
                      </a:r>
                    </a:p>
                  </a:txBody>
                  <a:tcPr/>
                </a:tc>
                <a:tc>
                  <a:txBody>
                    <a:bodyPr/>
                    <a:lstStyle/>
                    <a:p>
                      <a:pPr algn="ctr"/>
                      <a:r>
                        <a:rPr lang="en-US" dirty="0">
                          <a:latin typeface="Calibri" panose="020F0502020204030204" pitchFamily="34" charset="0"/>
                        </a:rPr>
                        <a:t>75.4</a:t>
                      </a:r>
                    </a:p>
                  </a:txBody>
                  <a:tcPr/>
                </a:tc>
                <a:tc>
                  <a:txBody>
                    <a:bodyPr/>
                    <a:lstStyle/>
                    <a:p>
                      <a:pPr algn="ctr"/>
                      <a:r>
                        <a:rPr lang="en-US" dirty="0">
                          <a:latin typeface="Calibri" panose="020F0502020204030204" pitchFamily="34" charset="0"/>
                        </a:rPr>
                        <a:t>68.6</a:t>
                      </a:r>
                    </a:p>
                  </a:txBody>
                  <a:tcPr/>
                </a:tc>
                <a:tc>
                  <a:txBody>
                    <a:bodyPr/>
                    <a:lstStyle/>
                    <a:p>
                      <a:pPr algn="ctr"/>
                      <a:r>
                        <a:rPr lang="en-US" dirty="0">
                          <a:latin typeface="Calibri" panose="020F0502020204030204" pitchFamily="34" charset="0"/>
                        </a:rPr>
                        <a:t>66.8</a:t>
                      </a:r>
                    </a:p>
                  </a:txBody>
                  <a:tcPr/>
                </a:tc>
                <a:tc>
                  <a:txBody>
                    <a:bodyPr/>
                    <a:lstStyle/>
                    <a:p>
                      <a:pPr algn="ctr"/>
                      <a:r>
                        <a:rPr lang="en-US" dirty="0">
                          <a:latin typeface="Calibri" panose="020F0502020204030204" pitchFamily="34" charset="0"/>
                        </a:rPr>
                        <a:t>61.2</a:t>
                      </a:r>
                    </a:p>
                  </a:txBody>
                  <a:tcPr/>
                </a:tc>
                <a:extLst>
                  <a:ext uri="{0D108BD9-81ED-4DB2-BD59-A6C34878D82A}">
                    <a16:rowId xmlns:a16="http://schemas.microsoft.com/office/drawing/2014/main" xmlns="" val="273042707"/>
                  </a:ext>
                </a:extLst>
              </a:tr>
              <a:tr h="630587">
                <a:tc>
                  <a:txBody>
                    <a:bodyPr/>
                    <a:lstStyle/>
                    <a:p>
                      <a:r>
                        <a:rPr lang="en-US" sz="1600" dirty="0">
                          <a:latin typeface="Calibri" panose="020F0502020204030204" pitchFamily="34" charset="0"/>
                        </a:rPr>
                        <a:t>Perceive their friends think it’s wrong/very</a:t>
                      </a:r>
                      <a:r>
                        <a:rPr lang="en-US" sz="1600" baseline="0" dirty="0">
                          <a:latin typeface="Calibri" panose="020F0502020204030204" pitchFamily="34" charset="0"/>
                        </a:rPr>
                        <a:t> wrong</a:t>
                      </a:r>
                      <a:r>
                        <a:rPr lang="en-US" sz="1600" dirty="0">
                          <a:latin typeface="Calibri" panose="020F0502020204030204" pitchFamily="34" charset="0"/>
                        </a:rPr>
                        <a:t> for them</a:t>
                      </a:r>
                      <a:r>
                        <a:rPr lang="en-US" sz="1600" baseline="0" dirty="0">
                          <a:latin typeface="Calibri" panose="020F0502020204030204" pitchFamily="34" charset="0"/>
                        </a:rPr>
                        <a:t> to drink alcohol</a:t>
                      </a:r>
                      <a:endParaRPr lang="en-US" sz="1600" dirty="0">
                        <a:latin typeface="Calibri" panose="020F0502020204030204" pitchFamily="34" charset="0"/>
                      </a:endParaRPr>
                    </a:p>
                  </a:txBody>
                  <a:tcPr/>
                </a:tc>
                <a:tc>
                  <a:txBody>
                    <a:bodyPr/>
                    <a:lstStyle/>
                    <a:p>
                      <a:pPr algn="ctr"/>
                      <a:r>
                        <a:rPr lang="en-US" dirty="0">
                          <a:latin typeface="Calibri" panose="020F0502020204030204" pitchFamily="34" charset="0"/>
                        </a:rPr>
                        <a:t>75.4</a:t>
                      </a:r>
                    </a:p>
                  </a:txBody>
                  <a:tcPr/>
                </a:tc>
                <a:tc>
                  <a:txBody>
                    <a:bodyPr/>
                    <a:lstStyle/>
                    <a:p>
                      <a:pPr algn="ctr"/>
                      <a:r>
                        <a:rPr lang="en-US" dirty="0">
                          <a:latin typeface="Calibri" panose="020F0502020204030204" pitchFamily="34" charset="0"/>
                        </a:rPr>
                        <a:t>78.8</a:t>
                      </a:r>
                    </a:p>
                  </a:txBody>
                  <a:tcPr/>
                </a:tc>
                <a:tc>
                  <a:txBody>
                    <a:bodyPr/>
                    <a:lstStyle/>
                    <a:p>
                      <a:pPr algn="ctr"/>
                      <a:r>
                        <a:rPr lang="en-US" dirty="0">
                          <a:latin typeface="Calibri" panose="020F0502020204030204" pitchFamily="34" charset="0"/>
                        </a:rPr>
                        <a:t>70.3</a:t>
                      </a:r>
                    </a:p>
                  </a:txBody>
                  <a:tcPr/>
                </a:tc>
                <a:tc>
                  <a:txBody>
                    <a:bodyPr/>
                    <a:lstStyle/>
                    <a:p>
                      <a:pPr algn="ctr"/>
                      <a:r>
                        <a:rPr lang="en-US" dirty="0">
                          <a:latin typeface="Calibri" panose="020F0502020204030204" pitchFamily="34" charset="0"/>
                        </a:rPr>
                        <a:t>78.6</a:t>
                      </a:r>
                    </a:p>
                  </a:txBody>
                  <a:tcPr/>
                </a:tc>
                <a:tc>
                  <a:txBody>
                    <a:bodyPr/>
                    <a:lstStyle/>
                    <a:p>
                      <a:pPr algn="ctr"/>
                      <a:r>
                        <a:rPr lang="en-US" dirty="0">
                          <a:latin typeface="Calibri" panose="020F0502020204030204" pitchFamily="34" charset="0"/>
                        </a:rPr>
                        <a:t>73.1</a:t>
                      </a:r>
                    </a:p>
                  </a:txBody>
                  <a:tcPr/>
                </a:tc>
                <a:tc>
                  <a:txBody>
                    <a:bodyPr/>
                    <a:lstStyle/>
                    <a:p>
                      <a:pPr algn="ctr"/>
                      <a:r>
                        <a:rPr lang="en-US" dirty="0">
                          <a:latin typeface="Calibri" panose="020F0502020204030204" pitchFamily="34" charset="0"/>
                        </a:rPr>
                        <a:t>71.2</a:t>
                      </a:r>
                    </a:p>
                  </a:txBody>
                  <a:tcPr/>
                </a:tc>
                <a:extLst>
                  <a:ext uri="{0D108BD9-81ED-4DB2-BD59-A6C34878D82A}">
                    <a16:rowId xmlns:a16="http://schemas.microsoft.com/office/drawing/2014/main" xmlns="" val="1796573349"/>
                  </a:ext>
                </a:extLst>
              </a:tr>
              <a:tr h="630587">
                <a:tc>
                  <a:txBody>
                    <a:bodyPr/>
                    <a:lstStyle/>
                    <a:p>
                      <a:r>
                        <a:rPr lang="en-US" sz="1600" dirty="0">
                          <a:latin typeface="Calibri" panose="020F0502020204030204" pitchFamily="34" charset="0"/>
                        </a:rPr>
                        <a:t>Perceive their parents think it’s wrong/very wrong for them to drink alcohol</a:t>
                      </a:r>
                    </a:p>
                  </a:txBody>
                  <a:tcPr/>
                </a:tc>
                <a:tc>
                  <a:txBody>
                    <a:bodyPr/>
                    <a:lstStyle/>
                    <a:p>
                      <a:pPr algn="ctr"/>
                      <a:r>
                        <a:rPr lang="en-US" dirty="0">
                          <a:latin typeface="Calibri" panose="020F0502020204030204" pitchFamily="34" charset="0"/>
                        </a:rPr>
                        <a:t>77.8</a:t>
                      </a:r>
                    </a:p>
                  </a:txBody>
                  <a:tcPr/>
                </a:tc>
                <a:tc>
                  <a:txBody>
                    <a:bodyPr/>
                    <a:lstStyle/>
                    <a:p>
                      <a:pPr algn="ctr"/>
                      <a:r>
                        <a:rPr lang="en-US" dirty="0">
                          <a:latin typeface="Calibri" panose="020F0502020204030204" pitchFamily="34" charset="0"/>
                        </a:rPr>
                        <a:t>74.7</a:t>
                      </a:r>
                    </a:p>
                  </a:txBody>
                  <a:tcPr/>
                </a:tc>
                <a:tc>
                  <a:txBody>
                    <a:bodyPr/>
                    <a:lstStyle/>
                    <a:p>
                      <a:pPr algn="ctr"/>
                      <a:r>
                        <a:rPr lang="en-US" dirty="0">
                          <a:latin typeface="Calibri" panose="020F0502020204030204" pitchFamily="34" charset="0"/>
                        </a:rPr>
                        <a:t>80.6</a:t>
                      </a:r>
                    </a:p>
                  </a:txBody>
                  <a:tcPr/>
                </a:tc>
                <a:tc>
                  <a:txBody>
                    <a:bodyPr/>
                    <a:lstStyle/>
                    <a:p>
                      <a:pPr algn="ctr"/>
                      <a:r>
                        <a:rPr lang="en-US" dirty="0">
                          <a:latin typeface="Calibri" panose="020F0502020204030204" pitchFamily="34" charset="0"/>
                        </a:rPr>
                        <a:t>78.6</a:t>
                      </a:r>
                    </a:p>
                  </a:txBody>
                  <a:tcPr/>
                </a:tc>
                <a:tc>
                  <a:txBody>
                    <a:bodyPr/>
                    <a:lstStyle/>
                    <a:p>
                      <a:pPr algn="ctr"/>
                      <a:r>
                        <a:rPr lang="en-US" dirty="0">
                          <a:latin typeface="Calibri" panose="020F0502020204030204" pitchFamily="34" charset="0"/>
                        </a:rPr>
                        <a:t>74</a:t>
                      </a:r>
                    </a:p>
                  </a:txBody>
                  <a:tcPr/>
                </a:tc>
                <a:tc>
                  <a:txBody>
                    <a:bodyPr/>
                    <a:lstStyle/>
                    <a:p>
                      <a:pPr algn="ctr"/>
                      <a:r>
                        <a:rPr lang="en-US" dirty="0">
                          <a:latin typeface="Calibri" panose="020F0502020204030204" pitchFamily="34" charset="0"/>
                        </a:rPr>
                        <a:t>70.3</a:t>
                      </a:r>
                    </a:p>
                  </a:txBody>
                  <a:tcPr/>
                </a:tc>
                <a:extLst>
                  <a:ext uri="{0D108BD9-81ED-4DB2-BD59-A6C34878D82A}">
                    <a16:rowId xmlns:a16="http://schemas.microsoft.com/office/drawing/2014/main" xmlns="" val="594841613"/>
                  </a:ext>
                </a:extLst>
              </a:tr>
            </a:tbl>
          </a:graphicData>
        </a:graphic>
      </p:graphicFrame>
    </p:spTree>
    <p:extLst>
      <p:ext uri="{BB962C8B-B14F-4D97-AF65-F5344CB8AC3E}">
        <p14:creationId xmlns:p14="http://schemas.microsoft.com/office/powerpoint/2010/main" val="23619519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1287463"/>
          </a:xfrm>
        </p:spPr>
        <p:txBody>
          <a:bodyPr>
            <a:normAutofit/>
          </a:bodyPr>
          <a:lstStyle/>
          <a:p>
            <a:r>
              <a:rPr lang="en-US" sz="2400" b="1" dirty="0">
                <a:solidFill>
                  <a:schemeClr val="tx1"/>
                </a:solidFill>
              </a:rPr>
              <a:t>Activity 1b: Use of Data</a:t>
            </a:r>
            <a:br>
              <a:rPr lang="en-US" sz="2400" b="1" dirty="0">
                <a:solidFill>
                  <a:schemeClr val="tx1"/>
                </a:solidFill>
              </a:rPr>
            </a:br>
            <a:r>
              <a:rPr lang="en-US" sz="2400" b="1" dirty="0">
                <a:solidFill>
                  <a:schemeClr val="tx1"/>
                </a:solidFill>
              </a:rPr>
              <a:t>What could be the message(s) of a SNM campaign if you had these data available?</a:t>
            </a:r>
          </a:p>
        </p:txBody>
      </p:sp>
      <p:graphicFrame>
        <p:nvGraphicFramePr>
          <p:cNvPr id="5" name="Content Placeholder 6"/>
          <p:cNvGraphicFramePr>
            <a:graphicFrameLocks/>
          </p:cNvGraphicFramePr>
          <p:nvPr>
            <p:extLst>
              <p:ext uri="{D42A27DB-BD31-4B8C-83A1-F6EECF244321}">
                <p14:modId xmlns:p14="http://schemas.microsoft.com/office/powerpoint/2010/main" val="3366801574"/>
              </p:ext>
            </p:extLst>
          </p:nvPr>
        </p:nvGraphicFramePr>
        <p:xfrm>
          <a:off x="609600" y="1155700"/>
          <a:ext cx="10896599" cy="5435599"/>
        </p:xfrm>
        <a:graphic>
          <a:graphicData uri="http://schemas.openxmlformats.org/drawingml/2006/table">
            <a:tbl>
              <a:tblPr firstRow="1" bandRow="1">
                <a:tableStyleId>{5C22544A-7EE6-4342-B048-85BDC9FD1C3A}</a:tableStyleId>
              </a:tblPr>
              <a:tblGrid>
                <a:gridCol w="5003973">
                  <a:extLst>
                    <a:ext uri="{9D8B030D-6E8A-4147-A177-3AD203B41FA5}">
                      <a16:colId xmlns:a16="http://schemas.microsoft.com/office/drawing/2014/main" xmlns="" val="377786222"/>
                    </a:ext>
                  </a:extLst>
                </a:gridCol>
                <a:gridCol w="1057922">
                  <a:extLst>
                    <a:ext uri="{9D8B030D-6E8A-4147-A177-3AD203B41FA5}">
                      <a16:colId xmlns:a16="http://schemas.microsoft.com/office/drawing/2014/main" xmlns="" val="1479969594"/>
                    </a:ext>
                  </a:extLst>
                </a:gridCol>
                <a:gridCol w="1195453">
                  <a:extLst>
                    <a:ext uri="{9D8B030D-6E8A-4147-A177-3AD203B41FA5}">
                      <a16:colId xmlns:a16="http://schemas.microsoft.com/office/drawing/2014/main" xmlns="" val="2026135671"/>
                    </a:ext>
                  </a:extLst>
                </a:gridCol>
                <a:gridCol w="909813">
                  <a:extLst>
                    <a:ext uri="{9D8B030D-6E8A-4147-A177-3AD203B41FA5}">
                      <a16:colId xmlns:a16="http://schemas.microsoft.com/office/drawing/2014/main" xmlns="" val="1366736973"/>
                    </a:ext>
                  </a:extLst>
                </a:gridCol>
                <a:gridCol w="941551">
                  <a:extLst>
                    <a:ext uri="{9D8B030D-6E8A-4147-A177-3AD203B41FA5}">
                      <a16:colId xmlns:a16="http://schemas.microsoft.com/office/drawing/2014/main" xmlns="" val="1621921633"/>
                    </a:ext>
                  </a:extLst>
                </a:gridCol>
                <a:gridCol w="846337">
                  <a:extLst>
                    <a:ext uri="{9D8B030D-6E8A-4147-A177-3AD203B41FA5}">
                      <a16:colId xmlns:a16="http://schemas.microsoft.com/office/drawing/2014/main" xmlns="" val="788568210"/>
                    </a:ext>
                  </a:extLst>
                </a:gridCol>
                <a:gridCol w="941550">
                  <a:extLst>
                    <a:ext uri="{9D8B030D-6E8A-4147-A177-3AD203B41FA5}">
                      <a16:colId xmlns:a16="http://schemas.microsoft.com/office/drawing/2014/main" xmlns="" val="3729308665"/>
                    </a:ext>
                  </a:extLst>
                </a:gridCol>
              </a:tblGrid>
              <a:tr h="393649">
                <a:tc>
                  <a:txBody>
                    <a:bodyPr/>
                    <a:lstStyle/>
                    <a:p>
                      <a:endParaRPr lang="en-US" dirty="0"/>
                    </a:p>
                  </a:txBody>
                  <a:tcPr/>
                </a:tc>
                <a:tc gridSpan="2">
                  <a:txBody>
                    <a:bodyPr/>
                    <a:lstStyle/>
                    <a:p>
                      <a:pPr algn="ctr"/>
                      <a:r>
                        <a:rPr lang="en-US" b="1" dirty="0">
                          <a:solidFill>
                            <a:schemeClr val="tx1"/>
                          </a:solidFill>
                        </a:rPr>
                        <a:t>Sex</a:t>
                      </a:r>
                    </a:p>
                  </a:txBody>
                  <a:tcPr/>
                </a:tc>
                <a:tc hMerge="1">
                  <a:txBody>
                    <a:bodyPr/>
                    <a:lstStyle/>
                    <a:p>
                      <a:endParaRPr lang="en-US" dirty="0"/>
                    </a:p>
                  </a:txBody>
                  <a:tcPr/>
                </a:tc>
                <a:tc gridSpan="4">
                  <a:txBody>
                    <a:bodyPr/>
                    <a:lstStyle/>
                    <a:p>
                      <a:pPr algn="ctr"/>
                      <a:r>
                        <a:rPr lang="en-US" b="1" dirty="0">
                          <a:solidFill>
                            <a:schemeClr val="tx1"/>
                          </a:solidFill>
                        </a:rPr>
                        <a:t>Grade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605696605"/>
                  </a:ext>
                </a:extLst>
              </a:tr>
              <a:tr h="393649">
                <a:tc>
                  <a:txBody>
                    <a:bodyPr/>
                    <a:lstStyle/>
                    <a:p>
                      <a:endParaRPr lang="en-US" dirty="0"/>
                    </a:p>
                  </a:txBody>
                  <a:tcPr/>
                </a:tc>
                <a:tc>
                  <a:txBody>
                    <a:bodyPr/>
                    <a:lstStyle/>
                    <a:p>
                      <a:pPr algn="ctr"/>
                      <a:r>
                        <a:rPr lang="en-US" sz="1600" b="1" dirty="0"/>
                        <a:t>Female</a:t>
                      </a:r>
                    </a:p>
                  </a:txBody>
                  <a:tcPr/>
                </a:tc>
                <a:tc>
                  <a:txBody>
                    <a:bodyPr/>
                    <a:lstStyle/>
                    <a:p>
                      <a:pPr algn="ctr"/>
                      <a:r>
                        <a:rPr lang="en-US" sz="1600" b="1" dirty="0"/>
                        <a:t>Male</a:t>
                      </a:r>
                    </a:p>
                  </a:txBody>
                  <a:tcPr/>
                </a:tc>
                <a:tc>
                  <a:txBody>
                    <a:bodyPr/>
                    <a:lstStyle/>
                    <a:p>
                      <a:pPr algn="ctr"/>
                      <a:r>
                        <a:rPr lang="en-US" sz="1600" b="1" dirty="0"/>
                        <a:t>9</a:t>
                      </a:r>
                    </a:p>
                  </a:txBody>
                  <a:tcPr/>
                </a:tc>
                <a:tc>
                  <a:txBody>
                    <a:bodyPr/>
                    <a:lstStyle/>
                    <a:p>
                      <a:pPr algn="ctr"/>
                      <a:r>
                        <a:rPr lang="en-US" sz="1600" b="1" dirty="0"/>
                        <a:t>10</a:t>
                      </a:r>
                    </a:p>
                  </a:txBody>
                  <a:tcPr/>
                </a:tc>
                <a:tc>
                  <a:txBody>
                    <a:bodyPr/>
                    <a:lstStyle/>
                    <a:p>
                      <a:pPr algn="ctr"/>
                      <a:r>
                        <a:rPr lang="en-US" sz="1600" b="1" dirty="0"/>
                        <a:t>11</a:t>
                      </a:r>
                    </a:p>
                  </a:txBody>
                  <a:tcPr/>
                </a:tc>
                <a:tc>
                  <a:txBody>
                    <a:bodyPr/>
                    <a:lstStyle/>
                    <a:p>
                      <a:pPr algn="ctr"/>
                      <a:r>
                        <a:rPr lang="en-US" sz="1600" b="1" dirty="0"/>
                        <a:t>12</a:t>
                      </a:r>
                    </a:p>
                  </a:txBody>
                  <a:tcPr/>
                </a:tc>
                <a:extLst>
                  <a:ext uri="{0D108BD9-81ED-4DB2-BD59-A6C34878D82A}">
                    <a16:rowId xmlns:a16="http://schemas.microsoft.com/office/drawing/2014/main" xmlns="" val="416438407"/>
                  </a:ext>
                </a:extLst>
              </a:tr>
              <a:tr h="393649">
                <a:tc>
                  <a:txBody>
                    <a:bodyPr/>
                    <a:lstStyle/>
                    <a:p>
                      <a:r>
                        <a:rPr lang="en-US" sz="1600" dirty="0">
                          <a:latin typeface="Calibri" panose="020F0502020204030204" pitchFamily="34" charset="0"/>
                        </a:rPr>
                        <a:t>Drank alcohol in past 30 days</a:t>
                      </a:r>
                    </a:p>
                  </a:txBody>
                  <a:tcPr/>
                </a:tc>
                <a:tc>
                  <a:txBody>
                    <a:bodyPr/>
                    <a:lstStyle/>
                    <a:p>
                      <a:pPr algn="ctr"/>
                      <a:r>
                        <a:rPr lang="en-US" dirty="0">
                          <a:latin typeface="Calibri" panose="020F0502020204030204" pitchFamily="34" charset="0"/>
                        </a:rPr>
                        <a:t>32.4</a:t>
                      </a:r>
                    </a:p>
                  </a:txBody>
                  <a:tcPr/>
                </a:tc>
                <a:tc>
                  <a:txBody>
                    <a:bodyPr/>
                    <a:lstStyle/>
                    <a:p>
                      <a:pPr algn="ctr"/>
                      <a:r>
                        <a:rPr lang="en-US" dirty="0">
                          <a:latin typeface="Calibri" panose="020F0502020204030204" pitchFamily="34" charset="0"/>
                        </a:rPr>
                        <a:t>26.8</a:t>
                      </a:r>
                    </a:p>
                  </a:txBody>
                  <a:tcPr/>
                </a:tc>
                <a:tc>
                  <a:txBody>
                    <a:bodyPr/>
                    <a:lstStyle/>
                    <a:p>
                      <a:pPr algn="ctr"/>
                      <a:r>
                        <a:rPr lang="en-US" dirty="0">
                          <a:latin typeface="Calibri" panose="020F0502020204030204" pitchFamily="34" charset="0"/>
                        </a:rPr>
                        <a:t>26.4</a:t>
                      </a:r>
                    </a:p>
                  </a:txBody>
                  <a:tcPr/>
                </a:tc>
                <a:tc>
                  <a:txBody>
                    <a:bodyPr/>
                    <a:lstStyle/>
                    <a:p>
                      <a:pPr algn="ctr"/>
                      <a:r>
                        <a:rPr lang="en-US" dirty="0">
                          <a:latin typeface="Calibri" panose="020F0502020204030204" pitchFamily="34" charset="0"/>
                        </a:rPr>
                        <a:t>29.3</a:t>
                      </a:r>
                    </a:p>
                  </a:txBody>
                  <a:tcPr/>
                </a:tc>
                <a:tc>
                  <a:txBody>
                    <a:bodyPr/>
                    <a:lstStyle/>
                    <a:p>
                      <a:pPr algn="ctr"/>
                      <a:r>
                        <a:rPr lang="en-US" dirty="0">
                          <a:latin typeface="Calibri" panose="020F0502020204030204" pitchFamily="34" charset="0"/>
                        </a:rPr>
                        <a:t>31.8</a:t>
                      </a:r>
                    </a:p>
                  </a:txBody>
                  <a:tcPr/>
                </a:tc>
                <a:tc>
                  <a:txBody>
                    <a:bodyPr/>
                    <a:lstStyle/>
                    <a:p>
                      <a:pPr algn="ctr"/>
                      <a:r>
                        <a:rPr lang="en-US" dirty="0">
                          <a:latin typeface="Calibri" panose="020F0502020204030204" pitchFamily="34" charset="0"/>
                        </a:rPr>
                        <a:t>34.4</a:t>
                      </a:r>
                    </a:p>
                  </a:txBody>
                  <a:tcPr/>
                </a:tc>
                <a:extLst>
                  <a:ext uri="{0D108BD9-81ED-4DB2-BD59-A6C34878D82A}">
                    <a16:rowId xmlns:a16="http://schemas.microsoft.com/office/drawing/2014/main" xmlns="" val="4031136531"/>
                  </a:ext>
                </a:extLst>
              </a:tr>
              <a:tr h="393649">
                <a:tc>
                  <a:txBody>
                    <a:bodyPr/>
                    <a:lstStyle/>
                    <a:p>
                      <a:r>
                        <a:rPr lang="en-US" sz="1600" dirty="0">
                          <a:latin typeface="Calibri" panose="020F0502020204030204" pitchFamily="34" charset="0"/>
                        </a:rPr>
                        <a:t>Binge drank in past 30 days</a:t>
                      </a:r>
                    </a:p>
                  </a:txBody>
                  <a:tcPr/>
                </a:tc>
                <a:tc>
                  <a:txBody>
                    <a:bodyPr/>
                    <a:lstStyle/>
                    <a:p>
                      <a:pPr algn="ctr"/>
                      <a:r>
                        <a:rPr lang="en-US" dirty="0">
                          <a:latin typeface="Calibri" panose="020F0502020204030204" pitchFamily="34" charset="0"/>
                        </a:rPr>
                        <a:t>15.6</a:t>
                      </a:r>
                    </a:p>
                  </a:txBody>
                  <a:tcPr/>
                </a:tc>
                <a:tc>
                  <a:txBody>
                    <a:bodyPr/>
                    <a:lstStyle/>
                    <a:p>
                      <a:pPr algn="ctr"/>
                      <a:r>
                        <a:rPr lang="en-US" dirty="0">
                          <a:latin typeface="Calibri" panose="020F0502020204030204" pitchFamily="34" charset="0"/>
                        </a:rPr>
                        <a:t>15.5</a:t>
                      </a:r>
                    </a:p>
                  </a:txBody>
                  <a:tcPr/>
                </a:tc>
                <a:tc>
                  <a:txBody>
                    <a:bodyPr/>
                    <a:lstStyle/>
                    <a:p>
                      <a:pPr algn="ctr"/>
                      <a:r>
                        <a:rPr lang="en-US" dirty="0">
                          <a:latin typeface="Calibri" panose="020F0502020204030204" pitchFamily="34" charset="0"/>
                        </a:rPr>
                        <a:t>12.5</a:t>
                      </a:r>
                    </a:p>
                  </a:txBody>
                  <a:tcPr/>
                </a:tc>
                <a:tc>
                  <a:txBody>
                    <a:bodyPr/>
                    <a:lstStyle/>
                    <a:p>
                      <a:pPr algn="ctr"/>
                      <a:r>
                        <a:rPr lang="en-US" dirty="0">
                          <a:latin typeface="Calibri" panose="020F0502020204030204" pitchFamily="34" charset="0"/>
                        </a:rPr>
                        <a:t>14.6</a:t>
                      </a:r>
                    </a:p>
                  </a:txBody>
                  <a:tcPr/>
                </a:tc>
                <a:tc>
                  <a:txBody>
                    <a:bodyPr/>
                    <a:lstStyle/>
                    <a:p>
                      <a:pPr algn="ctr"/>
                      <a:r>
                        <a:rPr lang="en-US" dirty="0">
                          <a:latin typeface="Calibri" panose="020F0502020204030204" pitchFamily="34" charset="0"/>
                        </a:rPr>
                        <a:t>15.9</a:t>
                      </a:r>
                    </a:p>
                  </a:txBody>
                  <a:tcPr/>
                </a:tc>
                <a:tc>
                  <a:txBody>
                    <a:bodyPr/>
                    <a:lstStyle/>
                    <a:p>
                      <a:pPr algn="ctr"/>
                      <a:r>
                        <a:rPr lang="en-US" dirty="0">
                          <a:latin typeface="Calibri" panose="020F0502020204030204" pitchFamily="34" charset="0"/>
                        </a:rPr>
                        <a:t>17.9</a:t>
                      </a:r>
                    </a:p>
                  </a:txBody>
                  <a:tcPr/>
                </a:tc>
                <a:extLst>
                  <a:ext uri="{0D108BD9-81ED-4DB2-BD59-A6C34878D82A}">
                    <a16:rowId xmlns:a16="http://schemas.microsoft.com/office/drawing/2014/main" xmlns="" val="1903930702"/>
                  </a:ext>
                </a:extLst>
              </a:tr>
              <a:tr h="393649">
                <a:tc>
                  <a:txBody>
                    <a:bodyPr/>
                    <a:lstStyle/>
                    <a:p>
                      <a:r>
                        <a:rPr lang="en-US" sz="1600" dirty="0">
                          <a:latin typeface="Calibri" panose="020F0502020204030204" pitchFamily="34" charset="0"/>
                        </a:rPr>
                        <a:t>Used marijuana in past 30 days</a:t>
                      </a:r>
                    </a:p>
                  </a:txBody>
                  <a:tcPr/>
                </a:tc>
                <a:tc>
                  <a:txBody>
                    <a:bodyPr/>
                    <a:lstStyle/>
                    <a:p>
                      <a:pPr algn="ctr"/>
                      <a:r>
                        <a:rPr lang="en-US" dirty="0">
                          <a:latin typeface="Calibri" panose="020F0502020204030204" pitchFamily="34" charset="0"/>
                        </a:rPr>
                        <a:t>19.1</a:t>
                      </a:r>
                    </a:p>
                  </a:txBody>
                  <a:tcPr/>
                </a:tc>
                <a:tc>
                  <a:txBody>
                    <a:bodyPr/>
                    <a:lstStyle/>
                    <a:p>
                      <a:pPr algn="ctr"/>
                      <a:r>
                        <a:rPr lang="en-US" dirty="0">
                          <a:latin typeface="Calibri" panose="020F0502020204030204" pitchFamily="34" charset="0"/>
                        </a:rPr>
                        <a:t>18.9</a:t>
                      </a:r>
                    </a:p>
                  </a:txBody>
                  <a:tcPr/>
                </a:tc>
                <a:tc>
                  <a:txBody>
                    <a:bodyPr/>
                    <a:lstStyle/>
                    <a:p>
                      <a:pPr algn="ctr"/>
                      <a:r>
                        <a:rPr lang="en-US" dirty="0">
                          <a:latin typeface="Calibri" panose="020F0502020204030204" pitchFamily="34" charset="0"/>
                        </a:rPr>
                        <a:t>16.8</a:t>
                      </a:r>
                    </a:p>
                  </a:txBody>
                  <a:tcPr/>
                </a:tc>
                <a:tc>
                  <a:txBody>
                    <a:bodyPr/>
                    <a:lstStyle/>
                    <a:p>
                      <a:pPr algn="ctr"/>
                      <a:r>
                        <a:rPr lang="en-US" dirty="0">
                          <a:latin typeface="Calibri" panose="020F0502020204030204" pitchFamily="34" charset="0"/>
                        </a:rPr>
                        <a:t>18.5</a:t>
                      </a:r>
                    </a:p>
                  </a:txBody>
                  <a:tcPr/>
                </a:tc>
                <a:tc>
                  <a:txBody>
                    <a:bodyPr/>
                    <a:lstStyle/>
                    <a:p>
                      <a:pPr algn="ctr"/>
                      <a:r>
                        <a:rPr lang="en-US" dirty="0">
                          <a:latin typeface="Calibri" panose="020F0502020204030204" pitchFamily="34" charset="0"/>
                        </a:rPr>
                        <a:t>19.7</a:t>
                      </a:r>
                    </a:p>
                  </a:txBody>
                  <a:tcPr/>
                </a:tc>
                <a:tc>
                  <a:txBody>
                    <a:bodyPr/>
                    <a:lstStyle/>
                    <a:p>
                      <a:pPr algn="ctr"/>
                      <a:r>
                        <a:rPr lang="en-US" dirty="0">
                          <a:latin typeface="Calibri" panose="020F0502020204030204" pitchFamily="34" charset="0"/>
                        </a:rPr>
                        <a:t>22.3</a:t>
                      </a:r>
                    </a:p>
                  </a:txBody>
                  <a:tcPr/>
                </a:tc>
                <a:extLst>
                  <a:ext uri="{0D108BD9-81ED-4DB2-BD59-A6C34878D82A}">
                    <a16:rowId xmlns:a16="http://schemas.microsoft.com/office/drawing/2014/main" xmlns="" val="704040651"/>
                  </a:ext>
                </a:extLst>
              </a:tr>
              <a:tr h="614741">
                <a:tc>
                  <a:txBody>
                    <a:bodyPr/>
                    <a:lstStyle/>
                    <a:p>
                      <a:r>
                        <a:rPr lang="en-US" sz="1600" dirty="0">
                          <a:latin typeface="Calibri" panose="020F0502020204030204" pitchFamily="34" charset="0"/>
                        </a:rPr>
                        <a:t>Drove</a:t>
                      </a:r>
                      <a:r>
                        <a:rPr lang="en-US" sz="1600" baseline="0" dirty="0">
                          <a:latin typeface="Calibri" panose="020F0502020204030204" pitchFamily="34" charset="0"/>
                        </a:rPr>
                        <a:t> when they had been drinking alcohol in past 30 days</a:t>
                      </a:r>
                      <a:endParaRPr lang="en-US" sz="1600" dirty="0">
                        <a:latin typeface="Calibri" panose="020F0502020204030204" pitchFamily="34" charset="0"/>
                      </a:endParaRPr>
                    </a:p>
                  </a:txBody>
                  <a:tcPr/>
                </a:tc>
                <a:tc>
                  <a:txBody>
                    <a:bodyPr/>
                    <a:lstStyle/>
                    <a:p>
                      <a:pPr algn="ctr"/>
                      <a:r>
                        <a:rPr lang="en-US" dirty="0">
                          <a:latin typeface="Calibri" panose="020F0502020204030204" pitchFamily="34" charset="0"/>
                        </a:rPr>
                        <a:t>5.5</a:t>
                      </a:r>
                    </a:p>
                  </a:txBody>
                  <a:tcPr/>
                </a:tc>
                <a:tc>
                  <a:txBody>
                    <a:bodyPr/>
                    <a:lstStyle/>
                    <a:p>
                      <a:pPr algn="ctr"/>
                      <a:r>
                        <a:rPr lang="en-US" dirty="0">
                          <a:latin typeface="Calibri" panose="020F0502020204030204" pitchFamily="34" charset="0"/>
                        </a:rPr>
                        <a:t>10.1</a:t>
                      </a:r>
                    </a:p>
                  </a:txBody>
                  <a:tcPr/>
                </a:tc>
                <a:tc>
                  <a:txBody>
                    <a:bodyPr/>
                    <a:lstStyle/>
                    <a:p>
                      <a:pPr algn="ctr"/>
                      <a:r>
                        <a:rPr lang="en-US" dirty="0">
                          <a:latin typeface="Calibri" panose="020F0502020204030204" pitchFamily="34" charset="0"/>
                        </a:rPr>
                        <a:t>-</a:t>
                      </a:r>
                    </a:p>
                  </a:txBody>
                  <a:tcPr/>
                </a:tc>
                <a:tc>
                  <a:txBody>
                    <a:bodyPr/>
                    <a:lstStyle/>
                    <a:p>
                      <a:pPr algn="ctr"/>
                      <a:r>
                        <a:rPr lang="en-US" dirty="0">
                          <a:latin typeface="Calibri" panose="020F0502020204030204" pitchFamily="34" charset="0"/>
                        </a:rPr>
                        <a:t>2.6</a:t>
                      </a:r>
                    </a:p>
                  </a:txBody>
                  <a:tcPr/>
                </a:tc>
                <a:tc>
                  <a:txBody>
                    <a:bodyPr/>
                    <a:lstStyle/>
                    <a:p>
                      <a:pPr algn="ctr"/>
                      <a:r>
                        <a:rPr lang="en-US" dirty="0">
                          <a:latin typeface="Calibri" panose="020F0502020204030204" pitchFamily="34" charset="0"/>
                        </a:rPr>
                        <a:t>6.3</a:t>
                      </a:r>
                    </a:p>
                  </a:txBody>
                  <a:tcPr/>
                </a:tc>
                <a:tc>
                  <a:txBody>
                    <a:bodyPr/>
                    <a:lstStyle/>
                    <a:p>
                      <a:pPr algn="ctr"/>
                      <a:r>
                        <a:rPr lang="en-US" dirty="0">
                          <a:latin typeface="Calibri" panose="020F0502020204030204" pitchFamily="34" charset="0"/>
                        </a:rPr>
                        <a:t>8.9</a:t>
                      </a:r>
                    </a:p>
                  </a:txBody>
                  <a:tcPr/>
                </a:tc>
                <a:extLst>
                  <a:ext uri="{0D108BD9-81ED-4DB2-BD59-A6C34878D82A}">
                    <a16:rowId xmlns:a16="http://schemas.microsoft.com/office/drawing/2014/main" xmlns="" val="3070764523"/>
                  </a:ext>
                </a:extLst>
              </a:tr>
              <a:tr h="393649">
                <a:tc>
                  <a:txBody>
                    <a:bodyPr/>
                    <a:lstStyle/>
                    <a:p>
                      <a:r>
                        <a:rPr lang="en-US" sz="1600" dirty="0">
                          <a:latin typeface="Calibri" panose="020F0502020204030204" pitchFamily="34" charset="0"/>
                        </a:rPr>
                        <a:t>Texted</a:t>
                      </a:r>
                      <a:r>
                        <a:rPr lang="en-US" sz="1600" baseline="0" dirty="0">
                          <a:latin typeface="Calibri" panose="020F0502020204030204" pitchFamily="34" charset="0"/>
                        </a:rPr>
                        <a:t> or emailed while driving in past 30 days</a:t>
                      </a:r>
                      <a:endParaRPr lang="en-US" sz="1600" dirty="0">
                        <a:latin typeface="Calibri" panose="020F0502020204030204" pitchFamily="34" charset="0"/>
                      </a:endParaRPr>
                    </a:p>
                  </a:txBody>
                  <a:tcPr/>
                </a:tc>
                <a:tc>
                  <a:txBody>
                    <a:bodyPr/>
                    <a:lstStyle/>
                    <a:p>
                      <a:pPr algn="ctr"/>
                      <a:r>
                        <a:rPr lang="en-US" dirty="0">
                          <a:latin typeface="Calibri" panose="020F0502020204030204" pitchFamily="34" charset="0"/>
                        </a:rPr>
                        <a:t>26.5</a:t>
                      </a:r>
                    </a:p>
                  </a:txBody>
                  <a:tcPr/>
                </a:tc>
                <a:tc>
                  <a:txBody>
                    <a:bodyPr/>
                    <a:lstStyle/>
                    <a:p>
                      <a:pPr algn="ctr"/>
                      <a:r>
                        <a:rPr lang="en-US" dirty="0">
                          <a:latin typeface="Calibri" panose="020F0502020204030204" pitchFamily="34" charset="0"/>
                        </a:rPr>
                        <a:t>30.6</a:t>
                      </a:r>
                    </a:p>
                  </a:txBody>
                  <a:tcPr/>
                </a:tc>
                <a:tc>
                  <a:txBody>
                    <a:bodyPr/>
                    <a:lstStyle/>
                    <a:p>
                      <a:pPr algn="ctr"/>
                      <a:r>
                        <a:rPr lang="en-US" dirty="0">
                          <a:latin typeface="Calibri" panose="020F0502020204030204" pitchFamily="34" charset="0"/>
                        </a:rPr>
                        <a:t>20.2</a:t>
                      </a:r>
                    </a:p>
                  </a:txBody>
                  <a:tcPr/>
                </a:tc>
                <a:tc>
                  <a:txBody>
                    <a:bodyPr/>
                    <a:lstStyle/>
                    <a:p>
                      <a:pPr algn="ctr"/>
                      <a:r>
                        <a:rPr lang="en-US" dirty="0">
                          <a:latin typeface="Calibri" panose="020F0502020204030204" pitchFamily="34" charset="0"/>
                        </a:rPr>
                        <a:t>24.0</a:t>
                      </a:r>
                    </a:p>
                  </a:txBody>
                  <a:tcPr/>
                </a:tc>
                <a:tc>
                  <a:txBody>
                    <a:bodyPr/>
                    <a:lstStyle/>
                    <a:p>
                      <a:pPr algn="ctr"/>
                      <a:r>
                        <a:rPr lang="en-US" dirty="0">
                          <a:latin typeface="Calibri" panose="020F0502020204030204" pitchFamily="34" charset="0"/>
                        </a:rPr>
                        <a:t>27.5</a:t>
                      </a:r>
                    </a:p>
                  </a:txBody>
                  <a:tcPr/>
                </a:tc>
                <a:tc>
                  <a:txBody>
                    <a:bodyPr/>
                    <a:lstStyle/>
                    <a:p>
                      <a:pPr algn="ctr"/>
                      <a:r>
                        <a:rPr lang="en-US" dirty="0">
                          <a:latin typeface="Calibri" panose="020F0502020204030204" pitchFamily="34" charset="0"/>
                        </a:rPr>
                        <a:t>30.5</a:t>
                      </a:r>
                    </a:p>
                  </a:txBody>
                  <a:tcPr/>
                </a:tc>
                <a:extLst>
                  <a:ext uri="{0D108BD9-81ED-4DB2-BD59-A6C34878D82A}">
                    <a16:rowId xmlns:a16="http://schemas.microsoft.com/office/drawing/2014/main" xmlns="" val="3558945239"/>
                  </a:ext>
                </a:extLst>
              </a:tr>
              <a:tr h="614741">
                <a:tc>
                  <a:txBody>
                    <a:bodyPr/>
                    <a:lstStyle/>
                    <a:p>
                      <a:r>
                        <a:rPr lang="en-US" sz="1600" dirty="0">
                          <a:latin typeface="Calibri" panose="020F0502020204030204" pitchFamily="34" charset="0"/>
                        </a:rPr>
                        <a:t>What</a:t>
                      </a:r>
                      <a:r>
                        <a:rPr lang="en-US" sz="1600" baseline="0" dirty="0">
                          <a:latin typeface="Calibri" panose="020F0502020204030204" pitchFamily="34" charset="0"/>
                        </a:rPr>
                        <a:t> percent of student in your school drank alcohol during past 30 days? (average) </a:t>
                      </a:r>
                      <a:endParaRPr lang="en-US" sz="1600" dirty="0">
                        <a:latin typeface="Calibri" panose="020F0502020204030204" pitchFamily="34" charset="0"/>
                      </a:endParaRPr>
                    </a:p>
                  </a:txBody>
                  <a:tcPr/>
                </a:tc>
                <a:tc>
                  <a:txBody>
                    <a:bodyPr/>
                    <a:lstStyle/>
                    <a:p>
                      <a:pPr algn="ctr"/>
                      <a:r>
                        <a:rPr lang="en-US" dirty="0">
                          <a:latin typeface="Calibri" panose="020F0502020204030204" pitchFamily="34" charset="0"/>
                        </a:rPr>
                        <a:t>73.3</a:t>
                      </a:r>
                    </a:p>
                  </a:txBody>
                  <a:tcPr/>
                </a:tc>
                <a:tc>
                  <a:txBody>
                    <a:bodyPr/>
                    <a:lstStyle/>
                    <a:p>
                      <a:pPr algn="ctr"/>
                      <a:r>
                        <a:rPr lang="en-US" dirty="0">
                          <a:latin typeface="Calibri" panose="020F0502020204030204" pitchFamily="34" charset="0"/>
                        </a:rPr>
                        <a:t>72.1</a:t>
                      </a:r>
                    </a:p>
                  </a:txBody>
                  <a:tcPr/>
                </a:tc>
                <a:tc>
                  <a:txBody>
                    <a:bodyPr/>
                    <a:lstStyle/>
                    <a:p>
                      <a:pPr algn="ctr"/>
                      <a:r>
                        <a:rPr lang="en-US" dirty="0">
                          <a:latin typeface="Calibri" panose="020F0502020204030204" pitchFamily="34" charset="0"/>
                        </a:rPr>
                        <a:t>71.5</a:t>
                      </a:r>
                    </a:p>
                  </a:txBody>
                  <a:tcPr/>
                </a:tc>
                <a:tc>
                  <a:txBody>
                    <a:bodyPr/>
                    <a:lstStyle/>
                    <a:p>
                      <a:pPr algn="ctr"/>
                      <a:r>
                        <a:rPr lang="en-US" dirty="0">
                          <a:latin typeface="Calibri" panose="020F0502020204030204" pitchFamily="34" charset="0"/>
                        </a:rPr>
                        <a:t>73.2</a:t>
                      </a:r>
                    </a:p>
                  </a:txBody>
                  <a:tcPr/>
                </a:tc>
                <a:tc>
                  <a:txBody>
                    <a:bodyPr/>
                    <a:lstStyle/>
                    <a:p>
                      <a:pPr algn="ctr"/>
                      <a:r>
                        <a:rPr lang="en-US" dirty="0">
                          <a:latin typeface="Calibri" panose="020F0502020204030204" pitchFamily="34" charset="0"/>
                        </a:rPr>
                        <a:t>76.2</a:t>
                      </a:r>
                    </a:p>
                  </a:txBody>
                  <a:tcPr/>
                </a:tc>
                <a:tc>
                  <a:txBody>
                    <a:bodyPr/>
                    <a:lstStyle/>
                    <a:p>
                      <a:pPr algn="ctr"/>
                      <a:r>
                        <a:rPr lang="en-US" dirty="0">
                          <a:latin typeface="Calibri" panose="020F0502020204030204" pitchFamily="34" charset="0"/>
                        </a:rPr>
                        <a:t>80.6</a:t>
                      </a:r>
                    </a:p>
                  </a:txBody>
                  <a:tcPr/>
                </a:tc>
                <a:extLst>
                  <a:ext uri="{0D108BD9-81ED-4DB2-BD59-A6C34878D82A}">
                    <a16:rowId xmlns:a16="http://schemas.microsoft.com/office/drawing/2014/main" xmlns="" val="3529813742"/>
                  </a:ext>
                </a:extLst>
              </a:tr>
              <a:tr h="614741">
                <a:tc>
                  <a:txBody>
                    <a:bodyPr/>
                    <a:lstStyle/>
                    <a:p>
                      <a:r>
                        <a:rPr lang="en-US" sz="1600" dirty="0">
                          <a:latin typeface="Calibri" panose="020F0502020204030204" pitchFamily="34" charset="0"/>
                        </a:rPr>
                        <a:t>What</a:t>
                      </a:r>
                      <a:r>
                        <a:rPr lang="en-US" sz="1600" baseline="0" dirty="0">
                          <a:latin typeface="Calibri" panose="020F0502020204030204" pitchFamily="34" charset="0"/>
                        </a:rPr>
                        <a:t> percent of students in your school drank alcohol during past year? (average)</a:t>
                      </a:r>
                      <a:endParaRPr lang="en-US" sz="1600" dirty="0">
                        <a:latin typeface="Calibri" panose="020F0502020204030204" pitchFamily="34" charset="0"/>
                      </a:endParaRPr>
                    </a:p>
                  </a:txBody>
                  <a:tcPr/>
                </a:tc>
                <a:tc>
                  <a:txBody>
                    <a:bodyPr/>
                    <a:lstStyle/>
                    <a:p>
                      <a:pPr algn="ctr"/>
                      <a:r>
                        <a:rPr lang="en-US" dirty="0">
                          <a:latin typeface="Calibri" panose="020F0502020204030204" pitchFamily="34" charset="0"/>
                        </a:rPr>
                        <a:t>85.6</a:t>
                      </a:r>
                    </a:p>
                  </a:txBody>
                  <a:tcPr/>
                </a:tc>
                <a:tc>
                  <a:txBody>
                    <a:bodyPr/>
                    <a:lstStyle/>
                    <a:p>
                      <a:pPr algn="ctr"/>
                      <a:r>
                        <a:rPr lang="en-US" dirty="0">
                          <a:latin typeface="Calibri" panose="020F0502020204030204" pitchFamily="34" charset="0"/>
                        </a:rPr>
                        <a:t>87.3</a:t>
                      </a:r>
                    </a:p>
                  </a:txBody>
                  <a:tcPr/>
                </a:tc>
                <a:tc>
                  <a:txBody>
                    <a:bodyPr/>
                    <a:lstStyle/>
                    <a:p>
                      <a:pPr algn="ctr"/>
                      <a:r>
                        <a:rPr lang="en-US" dirty="0">
                          <a:latin typeface="Calibri" panose="020F0502020204030204" pitchFamily="34" charset="0"/>
                        </a:rPr>
                        <a:t>85.4</a:t>
                      </a:r>
                    </a:p>
                  </a:txBody>
                  <a:tcPr/>
                </a:tc>
                <a:tc>
                  <a:txBody>
                    <a:bodyPr/>
                    <a:lstStyle/>
                    <a:p>
                      <a:pPr algn="ctr"/>
                      <a:r>
                        <a:rPr lang="en-US" dirty="0">
                          <a:latin typeface="Calibri" panose="020F0502020204030204" pitchFamily="34" charset="0"/>
                        </a:rPr>
                        <a:t>88.6</a:t>
                      </a:r>
                    </a:p>
                  </a:txBody>
                  <a:tcPr/>
                </a:tc>
                <a:tc>
                  <a:txBody>
                    <a:bodyPr/>
                    <a:lstStyle/>
                    <a:p>
                      <a:pPr algn="ctr"/>
                      <a:r>
                        <a:rPr lang="en-US" dirty="0">
                          <a:latin typeface="Calibri" panose="020F0502020204030204" pitchFamily="34" charset="0"/>
                        </a:rPr>
                        <a:t>66.8</a:t>
                      </a:r>
                    </a:p>
                  </a:txBody>
                  <a:tcPr/>
                </a:tc>
                <a:tc>
                  <a:txBody>
                    <a:bodyPr/>
                    <a:lstStyle/>
                    <a:p>
                      <a:pPr algn="ctr"/>
                      <a:r>
                        <a:rPr lang="en-US" dirty="0">
                          <a:latin typeface="Calibri" panose="020F0502020204030204" pitchFamily="34" charset="0"/>
                        </a:rPr>
                        <a:t>61.2</a:t>
                      </a:r>
                    </a:p>
                  </a:txBody>
                  <a:tcPr/>
                </a:tc>
                <a:extLst>
                  <a:ext uri="{0D108BD9-81ED-4DB2-BD59-A6C34878D82A}">
                    <a16:rowId xmlns:a16="http://schemas.microsoft.com/office/drawing/2014/main" xmlns="" val="273042707"/>
                  </a:ext>
                </a:extLst>
              </a:tr>
              <a:tr h="614741">
                <a:tc>
                  <a:txBody>
                    <a:bodyPr/>
                    <a:lstStyle/>
                    <a:p>
                      <a:r>
                        <a:rPr lang="en-US" sz="1600" dirty="0">
                          <a:latin typeface="Calibri" panose="020F0502020204030204" pitchFamily="34" charset="0"/>
                        </a:rPr>
                        <a:t>Perceive their friends think it’s wrong/very</a:t>
                      </a:r>
                      <a:r>
                        <a:rPr lang="en-US" sz="1600" baseline="0" dirty="0">
                          <a:latin typeface="Calibri" panose="020F0502020204030204" pitchFamily="34" charset="0"/>
                        </a:rPr>
                        <a:t> wrong</a:t>
                      </a:r>
                      <a:r>
                        <a:rPr lang="en-US" sz="1600" dirty="0">
                          <a:latin typeface="Calibri" panose="020F0502020204030204" pitchFamily="34" charset="0"/>
                        </a:rPr>
                        <a:t> for them</a:t>
                      </a:r>
                      <a:r>
                        <a:rPr lang="en-US" sz="1600" baseline="0" dirty="0">
                          <a:latin typeface="Calibri" panose="020F0502020204030204" pitchFamily="34" charset="0"/>
                        </a:rPr>
                        <a:t> to drink alcohol</a:t>
                      </a:r>
                      <a:endParaRPr lang="en-US" sz="1600" dirty="0">
                        <a:latin typeface="Calibri" panose="020F0502020204030204" pitchFamily="34" charset="0"/>
                      </a:endParaRPr>
                    </a:p>
                  </a:txBody>
                  <a:tcPr/>
                </a:tc>
                <a:tc>
                  <a:txBody>
                    <a:bodyPr/>
                    <a:lstStyle/>
                    <a:p>
                      <a:pPr algn="ctr"/>
                      <a:r>
                        <a:rPr lang="en-US" dirty="0">
                          <a:latin typeface="Calibri" panose="020F0502020204030204" pitchFamily="34" charset="0"/>
                        </a:rPr>
                        <a:t>55.4</a:t>
                      </a:r>
                    </a:p>
                  </a:txBody>
                  <a:tcPr/>
                </a:tc>
                <a:tc>
                  <a:txBody>
                    <a:bodyPr/>
                    <a:lstStyle/>
                    <a:p>
                      <a:pPr algn="ctr"/>
                      <a:r>
                        <a:rPr lang="en-US" dirty="0">
                          <a:latin typeface="Calibri" panose="020F0502020204030204" pitchFamily="34" charset="0"/>
                        </a:rPr>
                        <a:t>58.8</a:t>
                      </a:r>
                    </a:p>
                  </a:txBody>
                  <a:tcPr/>
                </a:tc>
                <a:tc>
                  <a:txBody>
                    <a:bodyPr/>
                    <a:lstStyle/>
                    <a:p>
                      <a:pPr algn="ctr"/>
                      <a:r>
                        <a:rPr lang="en-US" dirty="0">
                          <a:latin typeface="Calibri" panose="020F0502020204030204" pitchFamily="34" charset="0"/>
                        </a:rPr>
                        <a:t>60.3</a:t>
                      </a:r>
                    </a:p>
                  </a:txBody>
                  <a:tcPr/>
                </a:tc>
                <a:tc>
                  <a:txBody>
                    <a:bodyPr/>
                    <a:lstStyle/>
                    <a:p>
                      <a:pPr algn="ctr"/>
                      <a:r>
                        <a:rPr lang="en-US" dirty="0">
                          <a:latin typeface="Calibri" panose="020F0502020204030204" pitchFamily="34" charset="0"/>
                        </a:rPr>
                        <a:t>58.6</a:t>
                      </a:r>
                    </a:p>
                  </a:txBody>
                  <a:tcPr/>
                </a:tc>
                <a:tc>
                  <a:txBody>
                    <a:bodyPr/>
                    <a:lstStyle/>
                    <a:p>
                      <a:pPr algn="ctr"/>
                      <a:r>
                        <a:rPr lang="en-US" dirty="0">
                          <a:latin typeface="Calibri" panose="020F0502020204030204" pitchFamily="34" charset="0"/>
                        </a:rPr>
                        <a:t>53.1</a:t>
                      </a:r>
                    </a:p>
                  </a:txBody>
                  <a:tcPr/>
                </a:tc>
                <a:tc>
                  <a:txBody>
                    <a:bodyPr/>
                    <a:lstStyle/>
                    <a:p>
                      <a:pPr algn="ctr"/>
                      <a:r>
                        <a:rPr lang="en-US" dirty="0">
                          <a:latin typeface="Calibri" panose="020F0502020204030204" pitchFamily="34" charset="0"/>
                        </a:rPr>
                        <a:t>51.2</a:t>
                      </a:r>
                    </a:p>
                  </a:txBody>
                  <a:tcPr/>
                </a:tc>
                <a:extLst>
                  <a:ext uri="{0D108BD9-81ED-4DB2-BD59-A6C34878D82A}">
                    <a16:rowId xmlns:a16="http://schemas.microsoft.com/office/drawing/2014/main" xmlns="" val="1796573349"/>
                  </a:ext>
                </a:extLst>
              </a:tr>
              <a:tr h="614741">
                <a:tc>
                  <a:txBody>
                    <a:bodyPr/>
                    <a:lstStyle/>
                    <a:p>
                      <a:r>
                        <a:rPr lang="en-US" sz="1600" dirty="0">
                          <a:latin typeface="Calibri" panose="020F0502020204030204" pitchFamily="34" charset="0"/>
                        </a:rPr>
                        <a:t>Perceive their parents think it’s wrong/very wrong for them to drink alcohol</a:t>
                      </a:r>
                    </a:p>
                  </a:txBody>
                  <a:tcPr/>
                </a:tc>
                <a:tc>
                  <a:txBody>
                    <a:bodyPr/>
                    <a:lstStyle/>
                    <a:p>
                      <a:pPr algn="ctr"/>
                      <a:r>
                        <a:rPr lang="en-US" dirty="0">
                          <a:latin typeface="Calibri" panose="020F0502020204030204" pitchFamily="34" charset="0"/>
                        </a:rPr>
                        <a:t>77.8</a:t>
                      </a:r>
                    </a:p>
                  </a:txBody>
                  <a:tcPr/>
                </a:tc>
                <a:tc>
                  <a:txBody>
                    <a:bodyPr/>
                    <a:lstStyle/>
                    <a:p>
                      <a:pPr algn="ctr"/>
                      <a:r>
                        <a:rPr lang="en-US" dirty="0">
                          <a:latin typeface="Calibri" panose="020F0502020204030204" pitchFamily="34" charset="0"/>
                        </a:rPr>
                        <a:t>74.7</a:t>
                      </a:r>
                    </a:p>
                  </a:txBody>
                  <a:tcPr/>
                </a:tc>
                <a:tc>
                  <a:txBody>
                    <a:bodyPr/>
                    <a:lstStyle/>
                    <a:p>
                      <a:pPr algn="ctr"/>
                      <a:r>
                        <a:rPr lang="en-US" dirty="0">
                          <a:latin typeface="Calibri" panose="020F0502020204030204" pitchFamily="34" charset="0"/>
                        </a:rPr>
                        <a:t>80.6</a:t>
                      </a:r>
                    </a:p>
                  </a:txBody>
                  <a:tcPr/>
                </a:tc>
                <a:tc>
                  <a:txBody>
                    <a:bodyPr/>
                    <a:lstStyle/>
                    <a:p>
                      <a:pPr algn="ctr"/>
                      <a:r>
                        <a:rPr lang="en-US" dirty="0">
                          <a:latin typeface="Calibri" panose="020F0502020204030204" pitchFamily="34" charset="0"/>
                        </a:rPr>
                        <a:t>78.6</a:t>
                      </a:r>
                    </a:p>
                  </a:txBody>
                  <a:tcPr/>
                </a:tc>
                <a:tc>
                  <a:txBody>
                    <a:bodyPr/>
                    <a:lstStyle/>
                    <a:p>
                      <a:pPr algn="ctr"/>
                      <a:r>
                        <a:rPr lang="en-US" dirty="0">
                          <a:latin typeface="Calibri" panose="020F0502020204030204" pitchFamily="34" charset="0"/>
                        </a:rPr>
                        <a:t>74</a:t>
                      </a:r>
                    </a:p>
                  </a:txBody>
                  <a:tcPr/>
                </a:tc>
                <a:tc>
                  <a:txBody>
                    <a:bodyPr/>
                    <a:lstStyle/>
                    <a:p>
                      <a:pPr algn="ctr"/>
                      <a:r>
                        <a:rPr lang="en-US" dirty="0">
                          <a:latin typeface="Calibri" panose="020F0502020204030204" pitchFamily="34" charset="0"/>
                        </a:rPr>
                        <a:t>70.3</a:t>
                      </a:r>
                    </a:p>
                  </a:txBody>
                  <a:tcPr/>
                </a:tc>
                <a:extLst>
                  <a:ext uri="{0D108BD9-81ED-4DB2-BD59-A6C34878D82A}">
                    <a16:rowId xmlns:a16="http://schemas.microsoft.com/office/drawing/2014/main" xmlns="" val="594841613"/>
                  </a:ext>
                </a:extLst>
              </a:tr>
            </a:tbl>
          </a:graphicData>
        </a:graphic>
      </p:graphicFrame>
    </p:spTree>
    <p:extLst>
      <p:ext uri="{BB962C8B-B14F-4D97-AF65-F5344CB8AC3E}">
        <p14:creationId xmlns:p14="http://schemas.microsoft.com/office/powerpoint/2010/main" val="31817565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1287463"/>
          </a:xfrm>
        </p:spPr>
        <p:txBody>
          <a:bodyPr>
            <a:normAutofit/>
          </a:bodyPr>
          <a:lstStyle/>
          <a:p>
            <a:r>
              <a:rPr lang="en-US" sz="2400" b="1" dirty="0">
                <a:solidFill>
                  <a:schemeClr val="tx1"/>
                </a:solidFill>
              </a:rPr>
              <a:t>Activity 1c: Use of Data</a:t>
            </a:r>
            <a:br>
              <a:rPr lang="en-US" sz="2400" b="1" dirty="0">
                <a:solidFill>
                  <a:schemeClr val="tx1"/>
                </a:solidFill>
              </a:rPr>
            </a:br>
            <a:r>
              <a:rPr lang="en-US" sz="2400" b="1" dirty="0">
                <a:solidFill>
                  <a:schemeClr val="tx1"/>
                </a:solidFill>
              </a:rPr>
              <a:t>What could be the message(s) of a SNM campaign if you had these data available?</a:t>
            </a:r>
          </a:p>
        </p:txBody>
      </p:sp>
      <p:graphicFrame>
        <p:nvGraphicFramePr>
          <p:cNvPr id="5" name="Content Placeholder 6"/>
          <p:cNvGraphicFramePr>
            <a:graphicFrameLocks/>
          </p:cNvGraphicFramePr>
          <p:nvPr>
            <p:extLst>
              <p:ext uri="{D42A27DB-BD31-4B8C-83A1-F6EECF244321}">
                <p14:modId xmlns:p14="http://schemas.microsoft.com/office/powerpoint/2010/main" val="2258172948"/>
              </p:ext>
            </p:extLst>
          </p:nvPr>
        </p:nvGraphicFramePr>
        <p:xfrm>
          <a:off x="673101" y="1130301"/>
          <a:ext cx="10985498" cy="5534437"/>
        </p:xfrm>
        <a:graphic>
          <a:graphicData uri="http://schemas.openxmlformats.org/drawingml/2006/table">
            <a:tbl>
              <a:tblPr firstRow="1" bandRow="1">
                <a:tableStyleId>{5C22544A-7EE6-4342-B048-85BDC9FD1C3A}</a:tableStyleId>
              </a:tblPr>
              <a:tblGrid>
                <a:gridCol w="5044798">
                  <a:extLst>
                    <a:ext uri="{9D8B030D-6E8A-4147-A177-3AD203B41FA5}">
                      <a16:colId xmlns:a16="http://schemas.microsoft.com/office/drawing/2014/main" xmlns="" val="377786222"/>
                    </a:ext>
                  </a:extLst>
                </a:gridCol>
                <a:gridCol w="1066554">
                  <a:extLst>
                    <a:ext uri="{9D8B030D-6E8A-4147-A177-3AD203B41FA5}">
                      <a16:colId xmlns:a16="http://schemas.microsoft.com/office/drawing/2014/main" xmlns="" val="1479969594"/>
                    </a:ext>
                  </a:extLst>
                </a:gridCol>
                <a:gridCol w="1205205">
                  <a:extLst>
                    <a:ext uri="{9D8B030D-6E8A-4147-A177-3AD203B41FA5}">
                      <a16:colId xmlns:a16="http://schemas.microsoft.com/office/drawing/2014/main" xmlns="" val="2026135671"/>
                    </a:ext>
                  </a:extLst>
                </a:gridCol>
                <a:gridCol w="917235">
                  <a:extLst>
                    <a:ext uri="{9D8B030D-6E8A-4147-A177-3AD203B41FA5}">
                      <a16:colId xmlns:a16="http://schemas.microsoft.com/office/drawing/2014/main" xmlns="" val="1366736973"/>
                    </a:ext>
                  </a:extLst>
                </a:gridCol>
                <a:gridCol w="949233">
                  <a:extLst>
                    <a:ext uri="{9D8B030D-6E8A-4147-A177-3AD203B41FA5}">
                      <a16:colId xmlns:a16="http://schemas.microsoft.com/office/drawing/2014/main" xmlns="" val="1621921633"/>
                    </a:ext>
                  </a:extLst>
                </a:gridCol>
                <a:gridCol w="853242">
                  <a:extLst>
                    <a:ext uri="{9D8B030D-6E8A-4147-A177-3AD203B41FA5}">
                      <a16:colId xmlns:a16="http://schemas.microsoft.com/office/drawing/2014/main" xmlns="" val="788568210"/>
                    </a:ext>
                  </a:extLst>
                </a:gridCol>
                <a:gridCol w="949231">
                  <a:extLst>
                    <a:ext uri="{9D8B030D-6E8A-4147-A177-3AD203B41FA5}">
                      <a16:colId xmlns:a16="http://schemas.microsoft.com/office/drawing/2014/main" xmlns="" val="3729308665"/>
                    </a:ext>
                  </a:extLst>
                </a:gridCol>
              </a:tblGrid>
              <a:tr h="400807">
                <a:tc>
                  <a:txBody>
                    <a:bodyPr/>
                    <a:lstStyle/>
                    <a:p>
                      <a:endParaRPr lang="en-US" dirty="0"/>
                    </a:p>
                  </a:txBody>
                  <a:tcPr/>
                </a:tc>
                <a:tc gridSpan="2">
                  <a:txBody>
                    <a:bodyPr/>
                    <a:lstStyle/>
                    <a:p>
                      <a:pPr algn="ctr"/>
                      <a:r>
                        <a:rPr lang="en-US" b="1" dirty="0">
                          <a:solidFill>
                            <a:schemeClr val="tx1"/>
                          </a:solidFill>
                        </a:rPr>
                        <a:t>Sex</a:t>
                      </a:r>
                    </a:p>
                  </a:txBody>
                  <a:tcPr/>
                </a:tc>
                <a:tc hMerge="1">
                  <a:txBody>
                    <a:bodyPr/>
                    <a:lstStyle/>
                    <a:p>
                      <a:endParaRPr lang="en-US" dirty="0"/>
                    </a:p>
                  </a:txBody>
                  <a:tcPr/>
                </a:tc>
                <a:tc gridSpan="4">
                  <a:txBody>
                    <a:bodyPr/>
                    <a:lstStyle/>
                    <a:p>
                      <a:pPr algn="ctr"/>
                      <a:r>
                        <a:rPr lang="en-US" b="1" dirty="0">
                          <a:solidFill>
                            <a:schemeClr val="tx1"/>
                          </a:solidFill>
                        </a:rPr>
                        <a:t>Grade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605696605"/>
                  </a:ext>
                </a:extLst>
              </a:tr>
              <a:tr h="400807">
                <a:tc>
                  <a:txBody>
                    <a:bodyPr/>
                    <a:lstStyle/>
                    <a:p>
                      <a:endParaRPr lang="en-US" dirty="0"/>
                    </a:p>
                  </a:txBody>
                  <a:tcPr/>
                </a:tc>
                <a:tc>
                  <a:txBody>
                    <a:bodyPr/>
                    <a:lstStyle/>
                    <a:p>
                      <a:pPr algn="ctr"/>
                      <a:r>
                        <a:rPr lang="en-US" sz="1600" b="1" dirty="0"/>
                        <a:t>Female</a:t>
                      </a:r>
                    </a:p>
                  </a:txBody>
                  <a:tcPr/>
                </a:tc>
                <a:tc>
                  <a:txBody>
                    <a:bodyPr/>
                    <a:lstStyle/>
                    <a:p>
                      <a:pPr algn="ctr"/>
                      <a:r>
                        <a:rPr lang="en-US" sz="1600" b="1" dirty="0"/>
                        <a:t>Male</a:t>
                      </a:r>
                    </a:p>
                  </a:txBody>
                  <a:tcPr/>
                </a:tc>
                <a:tc>
                  <a:txBody>
                    <a:bodyPr/>
                    <a:lstStyle/>
                    <a:p>
                      <a:pPr algn="ctr"/>
                      <a:r>
                        <a:rPr lang="en-US" sz="1600" b="1" dirty="0"/>
                        <a:t>9</a:t>
                      </a:r>
                    </a:p>
                  </a:txBody>
                  <a:tcPr/>
                </a:tc>
                <a:tc>
                  <a:txBody>
                    <a:bodyPr/>
                    <a:lstStyle/>
                    <a:p>
                      <a:pPr algn="ctr"/>
                      <a:r>
                        <a:rPr lang="en-US" sz="1600" b="1" dirty="0"/>
                        <a:t>10</a:t>
                      </a:r>
                    </a:p>
                  </a:txBody>
                  <a:tcPr/>
                </a:tc>
                <a:tc>
                  <a:txBody>
                    <a:bodyPr/>
                    <a:lstStyle/>
                    <a:p>
                      <a:pPr algn="ctr"/>
                      <a:r>
                        <a:rPr lang="en-US" sz="1600" b="1" dirty="0"/>
                        <a:t>11</a:t>
                      </a:r>
                    </a:p>
                  </a:txBody>
                  <a:tcPr/>
                </a:tc>
                <a:tc>
                  <a:txBody>
                    <a:bodyPr/>
                    <a:lstStyle/>
                    <a:p>
                      <a:pPr algn="ctr"/>
                      <a:r>
                        <a:rPr lang="en-US" sz="1600" b="1" dirty="0"/>
                        <a:t>12</a:t>
                      </a:r>
                    </a:p>
                  </a:txBody>
                  <a:tcPr/>
                </a:tc>
                <a:extLst>
                  <a:ext uri="{0D108BD9-81ED-4DB2-BD59-A6C34878D82A}">
                    <a16:rowId xmlns:a16="http://schemas.microsoft.com/office/drawing/2014/main" xmlns="" val="416438407"/>
                  </a:ext>
                </a:extLst>
              </a:tr>
              <a:tr h="400807">
                <a:tc>
                  <a:txBody>
                    <a:bodyPr/>
                    <a:lstStyle/>
                    <a:p>
                      <a:r>
                        <a:rPr lang="en-US" sz="1600" dirty="0">
                          <a:latin typeface="Calibri" panose="020F0502020204030204" pitchFamily="34" charset="0"/>
                        </a:rPr>
                        <a:t>Drank alcohol in past 30 days</a:t>
                      </a:r>
                    </a:p>
                  </a:txBody>
                  <a:tcPr/>
                </a:tc>
                <a:tc>
                  <a:txBody>
                    <a:bodyPr/>
                    <a:lstStyle/>
                    <a:p>
                      <a:pPr algn="ctr"/>
                      <a:r>
                        <a:rPr lang="en-US" dirty="0">
                          <a:latin typeface="Calibri" panose="020F0502020204030204" pitchFamily="34" charset="0"/>
                        </a:rPr>
                        <a:t>32.4</a:t>
                      </a:r>
                    </a:p>
                  </a:txBody>
                  <a:tcPr/>
                </a:tc>
                <a:tc>
                  <a:txBody>
                    <a:bodyPr/>
                    <a:lstStyle/>
                    <a:p>
                      <a:pPr algn="ctr"/>
                      <a:r>
                        <a:rPr lang="en-US" dirty="0">
                          <a:latin typeface="Calibri" panose="020F0502020204030204" pitchFamily="34" charset="0"/>
                        </a:rPr>
                        <a:t>26.8</a:t>
                      </a:r>
                    </a:p>
                  </a:txBody>
                  <a:tcPr/>
                </a:tc>
                <a:tc>
                  <a:txBody>
                    <a:bodyPr/>
                    <a:lstStyle/>
                    <a:p>
                      <a:pPr algn="ctr"/>
                      <a:r>
                        <a:rPr lang="en-US" dirty="0">
                          <a:latin typeface="Calibri" panose="020F0502020204030204" pitchFamily="34" charset="0"/>
                        </a:rPr>
                        <a:t>26.4</a:t>
                      </a:r>
                    </a:p>
                  </a:txBody>
                  <a:tcPr/>
                </a:tc>
                <a:tc>
                  <a:txBody>
                    <a:bodyPr/>
                    <a:lstStyle/>
                    <a:p>
                      <a:pPr algn="ctr"/>
                      <a:r>
                        <a:rPr lang="en-US" dirty="0">
                          <a:latin typeface="Calibri" panose="020F0502020204030204" pitchFamily="34" charset="0"/>
                        </a:rPr>
                        <a:t>29.3</a:t>
                      </a:r>
                    </a:p>
                  </a:txBody>
                  <a:tcPr/>
                </a:tc>
                <a:tc>
                  <a:txBody>
                    <a:bodyPr/>
                    <a:lstStyle/>
                    <a:p>
                      <a:pPr algn="ctr"/>
                      <a:r>
                        <a:rPr lang="en-US" dirty="0">
                          <a:latin typeface="Calibri" panose="020F0502020204030204" pitchFamily="34" charset="0"/>
                        </a:rPr>
                        <a:t>31.8</a:t>
                      </a:r>
                    </a:p>
                  </a:txBody>
                  <a:tcPr/>
                </a:tc>
                <a:tc>
                  <a:txBody>
                    <a:bodyPr/>
                    <a:lstStyle/>
                    <a:p>
                      <a:pPr algn="ctr"/>
                      <a:r>
                        <a:rPr lang="en-US" dirty="0">
                          <a:latin typeface="Calibri" panose="020F0502020204030204" pitchFamily="34" charset="0"/>
                        </a:rPr>
                        <a:t>34.4</a:t>
                      </a:r>
                    </a:p>
                  </a:txBody>
                  <a:tcPr/>
                </a:tc>
                <a:extLst>
                  <a:ext uri="{0D108BD9-81ED-4DB2-BD59-A6C34878D82A}">
                    <a16:rowId xmlns:a16="http://schemas.microsoft.com/office/drawing/2014/main" xmlns="" val="4031136531"/>
                  </a:ext>
                </a:extLst>
              </a:tr>
              <a:tr h="400807">
                <a:tc>
                  <a:txBody>
                    <a:bodyPr/>
                    <a:lstStyle/>
                    <a:p>
                      <a:r>
                        <a:rPr lang="en-US" sz="1600" dirty="0">
                          <a:latin typeface="Calibri" panose="020F0502020204030204" pitchFamily="34" charset="0"/>
                        </a:rPr>
                        <a:t>Binge drank in past 30 days</a:t>
                      </a:r>
                    </a:p>
                  </a:txBody>
                  <a:tcPr/>
                </a:tc>
                <a:tc>
                  <a:txBody>
                    <a:bodyPr/>
                    <a:lstStyle/>
                    <a:p>
                      <a:pPr algn="ctr"/>
                      <a:r>
                        <a:rPr lang="en-US" dirty="0">
                          <a:latin typeface="Calibri" panose="020F0502020204030204" pitchFamily="34" charset="0"/>
                        </a:rPr>
                        <a:t>15.6</a:t>
                      </a:r>
                    </a:p>
                  </a:txBody>
                  <a:tcPr/>
                </a:tc>
                <a:tc>
                  <a:txBody>
                    <a:bodyPr/>
                    <a:lstStyle/>
                    <a:p>
                      <a:pPr algn="ctr"/>
                      <a:r>
                        <a:rPr lang="en-US" dirty="0">
                          <a:latin typeface="Calibri" panose="020F0502020204030204" pitchFamily="34" charset="0"/>
                        </a:rPr>
                        <a:t>15.5</a:t>
                      </a:r>
                    </a:p>
                  </a:txBody>
                  <a:tcPr/>
                </a:tc>
                <a:tc>
                  <a:txBody>
                    <a:bodyPr/>
                    <a:lstStyle/>
                    <a:p>
                      <a:pPr algn="ctr"/>
                      <a:r>
                        <a:rPr lang="en-US" dirty="0">
                          <a:latin typeface="Calibri" panose="020F0502020204030204" pitchFamily="34" charset="0"/>
                        </a:rPr>
                        <a:t>12.5</a:t>
                      </a:r>
                    </a:p>
                  </a:txBody>
                  <a:tcPr/>
                </a:tc>
                <a:tc>
                  <a:txBody>
                    <a:bodyPr/>
                    <a:lstStyle/>
                    <a:p>
                      <a:pPr algn="ctr"/>
                      <a:r>
                        <a:rPr lang="en-US" dirty="0">
                          <a:latin typeface="Calibri" panose="020F0502020204030204" pitchFamily="34" charset="0"/>
                        </a:rPr>
                        <a:t>14.6</a:t>
                      </a:r>
                    </a:p>
                  </a:txBody>
                  <a:tcPr/>
                </a:tc>
                <a:tc>
                  <a:txBody>
                    <a:bodyPr/>
                    <a:lstStyle/>
                    <a:p>
                      <a:pPr algn="ctr"/>
                      <a:r>
                        <a:rPr lang="en-US" dirty="0">
                          <a:latin typeface="Calibri" panose="020F0502020204030204" pitchFamily="34" charset="0"/>
                        </a:rPr>
                        <a:t>15.9</a:t>
                      </a:r>
                    </a:p>
                  </a:txBody>
                  <a:tcPr/>
                </a:tc>
                <a:tc>
                  <a:txBody>
                    <a:bodyPr/>
                    <a:lstStyle/>
                    <a:p>
                      <a:pPr algn="ctr"/>
                      <a:r>
                        <a:rPr lang="en-US" dirty="0">
                          <a:latin typeface="Calibri" panose="020F0502020204030204" pitchFamily="34" charset="0"/>
                        </a:rPr>
                        <a:t>17.9</a:t>
                      </a:r>
                    </a:p>
                  </a:txBody>
                  <a:tcPr/>
                </a:tc>
                <a:extLst>
                  <a:ext uri="{0D108BD9-81ED-4DB2-BD59-A6C34878D82A}">
                    <a16:rowId xmlns:a16="http://schemas.microsoft.com/office/drawing/2014/main" xmlns="" val="1903930702"/>
                  </a:ext>
                </a:extLst>
              </a:tr>
              <a:tr h="400807">
                <a:tc>
                  <a:txBody>
                    <a:bodyPr/>
                    <a:lstStyle/>
                    <a:p>
                      <a:r>
                        <a:rPr lang="en-US" sz="1600" dirty="0">
                          <a:latin typeface="Calibri" panose="020F0502020204030204" pitchFamily="34" charset="0"/>
                        </a:rPr>
                        <a:t>Used marijuana in past 30 days</a:t>
                      </a:r>
                    </a:p>
                  </a:txBody>
                  <a:tcPr/>
                </a:tc>
                <a:tc>
                  <a:txBody>
                    <a:bodyPr/>
                    <a:lstStyle/>
                    <a:p>
                      <a:pPr algn="ctr"/>
                      <a:r>
                        <a:rPr lang="en-US" dirty="0">
                          <a:latin typeface="Calibri" panose="020F0502020204030204" pitchFamily="34" charset="0"/>
                        </a:rPr>
                        <a:t>19.1</a:t>
                      </a:r>
                    </a:p>
                  </a:txBody>
                  <a:tcPr/>
                </a:tc>
                <a:tc>
                  <a:txBody>
                    <a:bodyPr/>
                    <a:lstStyle/>
                    <a:p>
                      <a:pPr algn="ctr"/>
                      <a:r>
                        <a:rPr lang="en-US" dirty="0">
                          <a:latin typeface="Calibri" panose="020F0502020204030204" pitchFamily="34" charset="0"/>
                        </a:rPr>
                        <a:t>18.9</a:t>
                      </a:r>
                    </a:p>
                  </a:txBody>
                  <a:tcPr/>
                </a:tc>
                <a:tc>
                  <a:txBody>
                    <a:bodyPr/>
                    <a:lstStyle/>
                    <a:p>
                      <a:pPr algn="ctr"/>
                      <a:r>
                        <a:rPr lang="en-US" dirty="0">
                          <a:latin typeface="Calibri" panose="020F0502020204030204" pitchFamily="34" charset="0"/>
                        </a:rPr>
                        <a:t>16.8</a:t>
                      </a:r>
                    </a:p>
                  </a:txBody>
                  <a:tcPr/>
                </a:tc>
                <a:tc>
                  <a:txBody>
                    <a:bodyPr/>
                    <a:lstStyle/>
                    <a:p>
                      <a:pPr algn="ctr"/>
                      <a:r>
                        <a:rPr lang="en-US" dirty="0">
                          <a:latin typeface="Calibri" panose="020F0502020204030204" pitchFamily="34" charset="0"/>
                        </a:rPr>
                        <a:t>18.5</a:t>
                      </a:r>
                    </a:p>
                  </a:txBody>
                  <a:tcPr/>
                </a:tc>
                <a:tc>
                  <a:txBody>
                    <a:bodyPr/>
                    <a:lstStyle/>
                    <a:p>
                      <a:pPr algn="ctr"/>
                      <a:r>
                        <a:rPr lang="en-US" dirty="0">
                          <a:latin typeface="Calibri" panose="020F0502020204030204" pitchFamily="34" charset="0"/>
                        </a:rPr>
                        <a:t>19.7</a:t>
                      </a:r>
                    </a:p>
                  </a:txBody>
                  <a:tcPr/>
                </a:tc>
                <a:tc>
                  <a:txBody>
                    <a:bodyPr/>
                    <a:lstStyle/>
                    <a:p>
                      <a:pPr algn="ctr"/>
                      <a:r>
                        <a:rPr lang="en-US" dirty="0">
                          <a:latin typeface="Calibri" panose="020F0502020204030204" pitchFamily="34" charset="0"/>
                        </a:rPr>
                        <a:t>22.3</a:t>
                      </a:r>
                    </a:p>
                  </a:txBody>
                  <a:tcPr/>
                </a:tc>
                <a:extLst>
                  <a:ext uri="{0D108BD9-81ED-4DB2-BD59-A6C34878D82A}">
                    <a16:rowId xmlns:a16="http://schemas.microsoft.com/office/drawing/2014/main" xmlns="" val="704040651"/>
                  </a:ext>
                </a:extLst>
              </a:tr>
              <a:tr h="625919">
                <a:tc>
                  <a:txBody>
                    <a:bodyPr/>
                    <a:lstStyle/>
                    <a:p>
                      <a:r>
                        <a:rPr lang="en-US" sz="1600" dirty="0">
                          <a:latin typeface="Calibri" panose="020F0502020204030204" pitchFamily="34" charset="0"/>
                        </a:rPr>
                        <a:t>Drove</a:t>
                      </a:r>
                      <a:r>
                        <a:rPr lang="en-US" sz="1600" baseline="0" dirty="0">
                          <a:latin typeface="Calibri" panose="020F0502020204030204" pitchFamily="34" charset="0"/>
                        </a:rPr>
                        <a:t> when they had been drinking alcohol in past 30 days</a:t>
                      </a:r>
                      <a:endParaRPr lang="en-US" sz="1600" dirty="0">
                        <a:latin typeface="Calibri" panose="020F0502020204030204" pitchFamily="34" charset="0"/>
                      </a:endParaRPr>
                    </a:p>
                  </a:txBody>
                  <a:tcPr/>
                </a:tc>
                <a:tc>
                  <a:txBody>
                    <a:bodyPr/>
                    <a:lstStyle/>
                    <a:p>
                      <a:pPr algn="ctr"/>
                      <a:r>
                        <a:rPr lang="en-US" dirty="0">
                          <a:latin typeface="Calibri" panose="020F0502020204030204" pitchFamily="34" charset="0"/>
                        </a:rPr>
                        <a:t>5.5</a:t>
                      </a:r>
                    </a:p>
                  </a:txBody>
                  <a:tcPr/>
                </a:tc>
                <a:tc>
                  <a:txBody>
                    <a:bodyPr/>
                    <a:lstStyle/>
                    <a:p>
                      <a:pPr algn="ctr"/>
                      <a:r>
                        <a:rPr lang="en-US" dirty="0">
                          <a:latin typeface="Calibri" panose="020F0502020204030204" pitchFamily="34" charset="0"/>
                        </a:rPr>
                        <a:t>10.1</a:t>
                      </a:r>
                    </a:p>
                  </a:txBody>
                  <a:tcPr/>
                </a:tc>
                <a:tc>
                  <a:txBody>
                    <a:bodyPr/>
                    <a:lstStyle/>
                    <a:p>
                      <a:pPr algn="ctr"/>
                      <a:r>
                        <a:rPr lang="en-US" dirty="0">
                          <a:latin typeface="Calibri" panose="020F0502020204030204" pitchFamily="34" charset="0"/>
                        </a:rPr>
                        <a:t>-</a:t>
                      </a:r>
                    </a:p>
                  </a:txBody>
                  <a:tcPr/>
                </a:tc>
                <a:tc>
                  <a:txBody>
                    <a:bodyPr/>
                    <a:lstStyle/>
                    <a:p>
                      <a:pPr algn="ctr"/>
                      <a:r>
                        <a:rPr lang="en-US" dirty="0">
                          <a:latin typeface="Calibri" panose="020F0502020204030204" pitchFamily="34" charset="0"/>
                        </a:rPr>
                        <a:t>2.6</a:t>
                      </a:r>
                    </a:p>
                  </a:txBody>
                  <a:tcPr/>
                </a:tc>
                <a:tc>
                  <a:txBody>
                    <a:bodyPr/>
                    <a:lstStyle/>
                    <a:p>
                      <a:pPr algn="ctr"/>
                      <a:r>
                        <a:rPr lang="en-US" dirty="0">
                          <a:latin typeface="Calibri" panose="020F0502020204030204" pitchFamily="34" charset="0"/>
                        </a:rPr>
                        <a:t>6.3</a:t>
                      </a:r>
                    </a:p>
                  </a:txBody>
                  <a:tcPr/>
                </a:tc>
                <a:tc>
                  <a:txBody>
                    <a:bodyPr/>
                    <a:lstStyle/>
                    <a:p>
                      <a:pPr algn="ctr"/>
                      <a:r>
                        <a:rPr lang="en-US" dirty="0">
                          <a:latin typeface="Calibri" panose="020F0502020204030204" pitchFamily="34" charset="0"/>
                        </a:rPr>
                        <a:t>8.9</a:t>
                      </a:r>
                    </a:p>
                  </a:txBody>
                  <a:tcPr/>
                </a:tc>
                <a:extLst>
                  <a:ext uri="{0D108BD9-81ED-4DB2-BD59-A6C34878D82A}">
                    <a16:rowId xmlns:a16="http://schemas.microsoft.com/office/drawing/2014/main" xmlns="" val="3070764523"/>
                  </a:ext>
                </a:extLst>
              </a:tr>
              <a:tr h="400807">
                <a:tc>
                  <a:txBody>
                    <a:bodyPr/>
                    <a:lstStyle/>
                    <a:p>
                      <a:r>
                        <a:rPr lang="en-US" sz="1600" dirty="0">
                          <a:latin typeface="Calibri" panose="020F0502020204030204" pitchFamily="34" charset="0"/>
                        </a:rPr>
                        <a:t>Texted</a:t>
                      </a:r>
                      <a:r>
                        <a:rPr lang="en-US" sz="1600" baseline="0" dirty="0">
                          <a:latin typeface="Calibri" panose="020F0502020204030204" pitchFamily="34" charset="0"/>
                        </a:rPr>
                        <a:t> or emailed while driving in past 30 days</a:t>
                      </a:r>
                      <a:endParaRPr lang="en-US" sz="1600" dirty="0">
                        <a:latin typeface="Calibri" panose="020F0502020204030204" pitchFamily="34" charset="0"/>
                      </a:endParaRPr>
                    </a:p>
                  </a:txBody>
                  <a:tcPr/>
                </a:tc>
                <a:tc>
                  <a:txBody>
                    <a:bodyPr/>
                    <a:lstStyle/>
                    <a:p>
                      <a:pPr algn="ctr"/>
                      <a:r>
                        <a:rPr lang="en-US" dirty="0">
                          <a:latin typeface="Calibri" panose="020F0502020204030204" pitchFamily="34" charset="0"/>
                        </a:rPr>
                        <a:t>26.5</a:t>
                      </a:r>
                    </a:p>
                  </a:txBody>
                  <a:tcPr/>
                </a:tc>
                <a:tc>
                  <a:txBody>
                    <a:bodyPr/>
                    <a:lstStyle/>
                    <a:p>
                      <a:pPr algn="ctr"/>
                      <a:r>
                        <a:rPr lang="en-US" dirty="0">
                          <a:latin typeface="Calibri" panose="020F0502020204030204" pitchFamily="34" charset="0"/>
                        </a:rPr>
                        <a:t>30.6</a:t>
                      </a:r>
                    </a:p>
                  </a:txBody>
                  <a:tcPr/>
                </a:tc>
                <a:tc>
                  <a:txBody>
                    <a:bodyPr/>
                    <a:lstStyle/>
                    <a:p>
                      <a:pPr algn="ctr"/>
                      <a:r>
                        <a:rPr lang="en-US" dirty="0">
                          <a:latin typeface="Calibri" panose="020F0502020204030204" pitchFamily="34" charset="0"/>
                        </a:rPr>
                        <a:t>20.2</a:t>
                      </a:r>
                    </a:p>
                  </a:txBody>
                  <a:tcPr/>
                </a:tc>
                <a:tc>
                  <a:txBody>
                    <a:bodyPr/>
                    <a:lstStyle/>
                    <a:p>
                      <a:pPr algn="ctr"/>
                      <a:r>
                        <a:rPr lang="en-US" dirty="0">
                          <a:latin typeface="Calibri" panose="020F0502020204030204" pitchFamily="34" charset="0"/>
                        </a:rPr>
                        <a:t>24.0</a:t>
                      </a:r>
                    </a:p>
                  </a:txBody>
                  <a:tcPr/>
                </a:tc>
                <a:tc>
                  <a:txBody>
                    <a:bodyPr/>
                    <a:lstStyle/>
                    <a:p>
                      <a:pPr algn="ctr"/>
                      <a:r>
                        <a:rPr lang="en-US" dirty="0">
                          <a:latin typeface="Calibri" panose="020F0502020204030204" pitchFamily="34" charset="0"/>
                        </a:rPr>
                        <a:t>27.5</a:t>
                      </a:r>
                    </a:p>
                  </a:txBody>
                  <a:tcPr/>
                </a:tc>
                <a:tc>
                  <a:txBody>
                    <a:bodyPr/>
                    <a:lstStyle/>
                    <a:p>
                      <a:pPr algn="ctr"/>
                      <a:r>
                        <a:rPr lang="en-US" dirty="0">
                          <a:latin typeface="Calibri" panose="020F0502020204030204" pitchFamily="34" charset="0"/>
                        </a:rPr>
                        <a:t>30.5</a:t>
                      </a:r>
                    </a:p>
                  </a:txBody>
                  <a:tcPr/>
                </a:tc>
                <a:extLst>
                  <a:ext uri="{0D108BD9-81ED-4DB2-BD59-A6C34878D82A}">
                    <a16:rowId xmlns:a16="http://schemas.microsoft.com/office/drawing/2014/main" xmlns="" val="3558945239"/>
                  </a:ext>
                </a:extLst>
              </a:tr>
              <a:tr h="625919">
                <a:tc>
                  <a:txBody>
                    <a:bodyPr/>
                    <a:lstStyle/>
                    <a:p>
                      <a:r>
                        <a:rPr lang="en-US" sz="1600" dirty="0">
                          <a:latin typeface="Calibri" panose="020F0502020204030204" pitchFamily="34" charset="0"/>
                        </a:rPr>
                        <a:t>What</a:t>
                      </a:r>
                      <a:r>
                        <a:rPr lang="en-US" sz="1600" baseline="0" dirty="0">
                          <a:latin typeface="Calibri" panose="020F0502020204030204" pitchFamily="34" charset="0"/>
                        </a:rPr>
                        <a:t> percent of student in your school drank alcohol during past 30 days? (average) </a:t>
                      </a:r>
                      <a:endParaRPr lang="en-US" sz="1600" dirty="0">
                        <a:latin typeface="Calibri" panose="020F0502020204030204" pitchFamily="34" charset="0"/>
                      </a:endParaRPr>
                    </a:p>
                  </a:txBody>
                  <a:tcPr/>
                </a:tc>
                <a:tc>
                  <a:txBody>
                    <a:bodyPr/>
                    <a:lstStyle/>
                    <a:p>
                      <a:pPr algn="ctr"/>
                      <a:r>
                        <a:rPr lang="en-US" dirty="0">
                          <a:latin typeface="Calibri" panose="020F0502020204030204" pitchFamily="34" charset="0"/>
                        </a:rPr>
                        <a:t>35.3</a:t>
                      </a:r>
                    </a:p>
                  </a:txBody>
                  <a:tcPr/>
                </a:tc>
                <a:tc>
                  <a:txBody>
                    <a:bodyPr/>
                    <a:lstStyle/>
                    <a:p>
                      <a:pPr algn="ctr"/>
                      <a:r>
                        <a:rPr lang="en-US" dirty="0">
                          <a:latin typeface="Calibri" panose="020F0502020204030204" pitchFamily="34" charset="0"/>
                        </a:rPr>
                        <a:t>30.0</a:t>
                      </a:r>
                    </a:p>
                  </a:txBody>
                  <a:tcPr/>
                </a:tc>
                <a:tc>
                  <a:txBody>
                    <a:bodyPr/>
                    <a:lstStyle/>
                    <a:p>
                      <a:pPr algn="ctr"/>
                      <a:r>
                        <a:rPr lang="en-US" dirty="0">
                          <a:latin typeface="Calibri" panose="020F0502020204030204" pitchFamily="34" charset="0"/>
                        </a:rPr>
                        <a:t>30.2</a:t>
                      </a:r>
                    </a:p>
                  </a:txBody>
                  <a:tcPr/>
                </a:tc>
                <a:tc>
                  <a:txBody>
                    <a:bodyPr/>
                    <a:lstStyle/>
                    <a:p>
                      <a:pPr algn="ctr"/>
                      <a:r>
                        <a:rPr lang="en-US" dirty="0">
                          <a:latin typeface="Calibri" panose="020F0502020204030204" pitchFamily="34" charset="0"/>
                        </a:rPr>
                        <a:t>32.5</a:t>
                      </a:r>
                    </a:p>
                  </a:txBody>
                  <a:tcPr/>
                </a:tc>
                <a:tc>
                  <a:txBody>
                    <a:bodyPr/>
                    <a:lstStyle/>
                    <a:p>
                      <a:pPr algn="ctr"/>
                      <a:r>
                        <a:rPr lang="en-US" dirty="0">
                          <a:latin typeface="Calibri" panose="020F0502020204030204" pitchFamily="34" charset="0"/>
                        </a:rPr>
                        <a:t>33.3</a:t>
                      </a:r>
                    </a:p>
                  </a:txBody>
                  <a:tcPr/>
                </a:tc>
                <a:tc>
                  <a:txBody>
                    <a:bodyPr/>
                    <a:lstStyle/>
                    <a:p>
                      <a:pPr algn="ctr"/>
                      <a:r>
                        <a:rPr lang="en-US" dirty="0">
                          <a:latin typeface="Calibri" panose="020F0502020204030204" pitchFamily="34" charset="0"/>
                        </a:rPr>
                        <a:t>36.4</a:t>
                      </a:r>
                    </a:p>
                  </a:txBody>
                  <a:tcPr/>
                </a:tc>
                <a:extLst>
                  <a:ext uri="{0D108BD9-81ED-4DB2-BD59-A6C34878D82A}">
                    <a16:rowId xmlns:a16="http://schemas.microsoft.com/office/drawing/2014/main" xmlns="" val="3529813742"/>
                  </a:ext>
                </a:extLst>
              </a:tr>
              <a:tr h="625919">
                <a:tc>
                  <a:txBody>
                    <a:bodyPr/>
                    <a:lstStyle/>
                    <a:p>
                      <a:r>
                        <a:rPr lang="en-US" sz="1600" dirty="0">
                          <a:latin typeface="Calibri" panose="020F0502020204030204" pitchFamily="34" charset="0"/>
                        </a:rPr>
                        <a:t>What</a:t>
                      </a:r>
                      <a:r>
                        <a:rPr lang="en-US" sz="1600" baseline="0" dirty="0">
                          <a:latin typeface="Calibri" panose="020F0502020204030204" pitchFamily="34" charset="0"/>
                        </a:rPr>
                        <a:t> percent of students in your school drank alcohol during past year? (average)</a:t>
                      </a:r>
                      <a:endParaRPr lang="en-US" sz="1600" dirty="0">
                        <a:latin typeface="Calibri" panose="020F0502020204030204" pitchFamily="34" charset="0"/>
                      </a:endParaRPr>
                    </a:p>
                  </a:txBody>
                  <a:tcPr/>
                </a:tc>
                <a:tc>
                  <a:txBody>
                    <a:bodyPr/>
                    <a:lstStyle/>
                    <a:p>
                      <a:pPr algn="ctr"/>
                      <a:r>
                        <a:rPr lang="en-US" dirty="0">
                          <a:latin typeface="Calibri" panose="020F0502020204030204" pitchFamily="34" charset="0"/>
                        </a:rPr>
                        <a:t>55.6</a:t>
                      </a:r>
                    </a:p>
                  </a:txBody>
                  <a:tcPr/>
                </a:tc>
                <a:tc>
                  <a:txBody>
                    <a:bodyPr/>
                    <a:lstStyle/>
                    <a:p>
                      <a:pPr algn="ctr"/>
                      <a:r>
                        <a:rPr lang="en-US" dirty="0">
                          <a:latin typeface="Calibri" panose="020F0502020204030204" pitchFamily="34" charset="0"/>
                        </a:rPr>
                        <a:t>57.3</a:t>
                      </a:r>
                    </a:p>
                  </a:txBody>
                  <a:tcPr/>
                </a:tc>
                <a:tc>
                  <a:txBody>
                    <a:bodyPr/>
                    <a:lstStyle/>
                    <a:p>
                      <a:pPr algn="ctr"/>
                      <a:r>
                        <a:rPr lang="en-US" dirty="0">
                          <a:latin typeface="Calibri" panose="020F0502020204030204" pitchFamily="34" charset="0"/>
                        </a:rPr>
                        <a:t>55.4</a:t>
                      </a:r>
                    </a:p>
                  </a:txBody>
                  <a:tcPr/>
                </a:tc>
                <a:tc>
                  <a:txBody>
                    <a:bodyPr/>
                    <a:lstStyle/>
                    <a:p>
                      <a:pPr algn="ctr"/>
                      <a:r>
                        <a:rPr lang="en-US" dirty="0">
                          <a:latin typeface="Calibri" panose="020F0502020204030204" pitchFamily="34" charset="0"/>
                        </a:rPr>
                        <a:t>58.6</a:t>
                      </a:r>
                    </a:p>
                  </a:txBody>
                  <a:tcPr/>
                </a:tc>
                <a:tc>
                  <a:txBody>
                    <a:bodyPr/>
                    <a:lstStyle/>
                    <a:p>
                      <a:pPr algn="ctr"/>
                      <a:r>
                        <a:rPr lang="en-US" dirty="0">
                          <a:latin typeface="Calibri" panose="020F0502020204030204" pitchFamily="34" charset="0"/>
                        </a:rPr>
                        <a:t>56.8</a:t>
                      </a:r>
                    </a:p>
                  </a:txBody>
                  <a:tcPr/>
                </a:tc>
                <a:tc>
                  <a:txBody>
                    <a:bodyPr/>
                    <a:lstStyle/>
                    <a:p>
                      <a:pPr algn="ctr"/>
                      <a:r>
                        <a:rPr lang="en-US" dirty="0">
                          <a:latin typeface="Calibri" panose="020F0502020204030204" pitchFamily="34" charset="0"/>
                        </a:rPr>
                        <a:t>51.2</a:t>
                      </a:r>
                    </a:p>
                  </a:txBody>
                  <a:tcPr/>
                </a:tc>
                <a:extLst>
                  <a:ext uri="{0D108BD9-81ED-4DB2-BD59-A6C34878D82A}">
                    <a16:rowId xmlns:a16="http://schemas.microsoft.com/office/drawing/2014/main" xmlns="" val="273042707"/>
                  </a:ext>
                </a:extLst>
              </a:tr>
              <a:tr h="625919">
                <a:tc>
                  <a:txBody>
                    <a:bodyPr/>
                    <a:lstStyle/>
                    <a:p>
                      <a:r>
                        <a:rPr lang="en-US" sz="1600" dirty="0">
                          <a:latin typeface="Calibri" panose="020F0502020204030204" pitchFamily="34" charset="0"/>
                        </a:rPr>
                        <a:t>Perceive their friends think it’s wrong/very</a:t>
                      </a:r>
                      <a:r>
                        <a:rPr lang="en-US" sz="1600" baseline="0" dirty="0">
                          <a:latin typeface="Calibri" panose="020F0502020204030204" pitchFamily="34" charset="0"/>
                        </a:rPr>
                        <a:t> wrong</a:t>
                      </a:r>
                      <a:r>
                        <a:rPr lang="en-US" sz="1600" dirty="0">
                          <a:latin typeface="Calibri" panose="020F0502020204030204" pitchFamily="34" charset="0"/>
                        </a:rPr>
                        <a:t> for them</a:t>
                      </a:r>
                      <a:r>
                        <a:rPr lang="en-US" sz="1600" baseline="0" dirty="0">
                          <a:latin typeface="Calibri" panose="020F0502020204030204" pitchFamily="34" charset="0"/>
                        </a:rPr>
                        <a:t> to drink alcohol</a:t>
                      </a:r>
                      <a:endParaRPr lang="en-US" sz="1600" dirty="0">
                        <a:latin typeface="Calibri" panose="020F0502020204030204" pitchFamily="34" charset="0"/>
                      </a:endParaRPr>
                    </a:p>
                  </a:txBody>
                  <a:tcPr/>
                </a:tc>
                <a:tc>
                  <a:txBody>
                    <a:bodyPr/>
                    <a:lstStyle/>
                    <a:p>
                      <a:pPr algn="ctr"/>
                      <a:r>
                        <a:rPr lang="en-US" dirty="0">
                          <a:latin typeface="Calibri" panose="020F0502020204030204" pitchFamily="34" charset="0"/>
                        </a:rPr>
                        <a:t>75.4</a:t>
                      </a:r>
                    </a:p>
                  </a:txBody>
                  <a:tcPr/>
                </a:tc>
                <a:tc>
                  <a:txBody>
                    <a:bodyPr/>
                    <a:lstStyle/>
                    <a:p>
                      <a:pPr algn="ctr"/>
                      <a:r>
                        <a:rPr lang="en-US" dirty="0">
                          <a:latin typeface="Calibri" panose="020F0502020204030204" pitchFamily="34" charset="0"/>
                        </a:rPr>
                        <a:t>78.8</a:t>
                      </a:r>
                    </a:p>
                  </a:txBody>
                  <a:tcPr/>
                </a:tc>
                <a:tc>
                  <a:txBody>
                    <a:bodyPr/>
                    <a:lstStyle/>
                    <a:p>
                      <a:pPr algn="ctr"/>
                      <a:r>
                        <a:rPr lang="en-US" dirty="0">
                          <a:latin typeface="Calibri" panose="020F0502020204030204" pitchFamily="34" charset="0"/>
                        </a:rPr>
                        <a:t>70.3</a:t>
                      </a:r>
                    </a:p>
                  </a:txBody>
                  <a:tcPr/>
                </a:tc>
                <a:tc>
                  <a:txBody>
                    <a:bodyPr/>
                    <a:lstStyle/>
                    <a:p>
                      <a:pPr algn="ctr"/>
                      <a:r>
                        <a:rPr lang="en-US" dirty="0">
                          <a:latin typeface="Calibri" panose="020F0502020204030204" pitchFamily="34" charset="0"/>
                        </a:rPr>
                        <a:t>78.6</a:t>
                      </a:r>
                    </a:p>
                  </a:txBody>
                  <a:tcPr/>
                </a:tc>
                <a:tc>
                  <a:txBody>
                    <a:bodyPr/>
                    <a:lstStyle/>
                    <a:p>
                      <a:pPr algn="ctr"/>
                      <a:r>
                        <a:rPr lang="en-US" dirty="0">
                          <a:latin typeface="Calibri" panose="020F0502020204030204" pitchFamily="34" charset="0"/>
                        </a:rPr>
                        <a:t>73.1</a:t>
                      </a:r>
                    </a:p>
                  </a:txBody>
                  <a:tcPr/>
                </a:tc>
                <a:tc>
                  <a:txBody>
                    <a:bodyPr/>
                    <a:lstStyle/>
                    <a:p>
                      <a:pPr algn="ctr"/>
                      <a:r>
                        <a:rPr lang="en-US" dirty="0">
                          <a:latin typeface="Calibri" panose="020F0502020204030204" pitchFamily="34" charset="0"/>
                        </a:rPr>
                        <a:t>71.2</a:t>
                      </a:r>
                    </a:p>
                  </a:txBody>
                  <a:tcPr/>
                </a:tc>
                <a:extLst>
                  <a:ext uri="{0D108BD9-81ED-4DB2-BD59-A6C34878D82A}">
                    <a16:rowId xmlns:a16="http://schemas.microsoft.com/office/drawing/2014/main" xmlns="" val="1796573349"/>
                  </a:ext>
                </a:extLst>
              </a:tr>
              <a:tr h="625919">
                <a:tc>
                  <a:txBody>
                    <a:bodyPr/>
                    <a:lstStyle/>
                    <a:p>
                      <a:r>
                        <a:rPr lang="en-US" sz="1600" dirty="0">
                          <a:latin typeface="Calibri" panose="020F0502020204030204" pitchFamily="34" charset="0"/>
                        </a:rPr>
                        <a:t>Perceive their parents think it’s wrong/very wrong for them to drink alcohol</a:t>
                      </a:r>
                    </a:p>
                  </a:txBody>
                  <a:tcPr/>
                </a:tc>
                <a:tc>
                  <a:txBody>
                    <a:bodyPr/>
                    <a:lstStyle/>
                    <a:p>
                      <a:pPr algn="ctr"/>
                      <a:r>
                        <a:rPr lang="en-US" dirty="0">
                          <a:latin typeface="Calibri" panose="020F0502020204030204" pitchFamily="34" charset="0"/>
                        </a:rPr>
                        <a:t>77.8</a:t>
                      </a:r>
                    </a:p>
                  </a:txBody>
                  <a:tcPr/>
                </a:tc>
                <a:tc>
                  <a:txBody>
                    <a:bodyPr/>
                    <a:lstStyle/>
                    <a:p>
                      <a:pPr algn="ctr"/>
                      <a:r>
                        <a:rPr lang="en-US" dirty="0">
                          <a:latin typeface="Calibri" panose="020F0502020204030204" pitchFamily="34" charset="0"/>
                        </a:rPr>
                        <a:t>74.7</a:t>
                      </a:r>
                    </a:p>
                  </a:txBody>
                  <a:tcPr/>
                </a:tc>
                <a:tc>
                  <a:txBody>
                    <a:bodyPr/>
                    <a:lstStyle/>
                    <a:p>
                      <a:pPr algn="ctr"/>
                      <a:r>
                        <a:rPr lang="en-US" dirty="0">
                          <a:latin typeface="Calibri" panose="020F0502020204030204" pitchFamily="34" charset="0"/>
                        </a:rPr>
                        <a:t>80.6</a:t>
                      </a:r>
                    </a:p>
                  </a:txBody>
                  <a:tcPr/>
                </a:tc>
                <a:tc>
                  <a:txBody>
                    <a:bodyPr/>
                    <a:lstStyle/>
                    <a:p>
                      <a:pPr algn="ctr"/>
                      <a:r>
                        <a:rPr lang="en-US" dirty="0">
                          <a:latin typeface="Calibri" panose="020F0502020204030204" pitchFamily="34" charset="0"/>
                        </a:rPr>
                        <a:t>78.6</a:t>
                      </a:r>
                    </a:p>
                  </a:txBody>
                  <a:tcPr/>
                </a:tc>
                <a:tc>
                  <a:txBody>
                    <a:bodyPr/>
                    <a:lstStyle/>
                    <a:p>
                      <a:pPr algn="ctr"/>
                      <a:r>
                        <a:rPr lang="en-US" dirty="0">
                          <a:latin typeface="Calibri" panose="020F0502020204030204" pitchFamily="34" charset="0"/>
                        </a:rPr>
                        <a:t>74</a:t>
                      </a:r>
                    </a:p>
                  </a:txBody>
                  <a:tcPr/>
                </a:tc>
                <a:tc>
                  <a:txBody>
                    <a:bodyPr/>
                    <a:lstStyle/>
                    <a:p>
                      <a:pPr algn="ctr"/>
                      <a:r>
                        <a:rPr lang="en-US" dirty="0">
                          <a:latin typeface="Calibri" panose="020F0502020204030204" pitchFamily="34" charset="0"/>
                        </a:rPr>
                        <a:t>70.3</a:t>
                      </a:r>
                    </a:p>
                  </a:txBody>
                  <a:tcPr/>
                </a:tc>
                <a:extLst>
                  <a:ext uri="{0D108BD9-81ED-4DB2-BD59-A6C34878D82A}">
                    <a16:rowId xmlns:a16="http://schemas.microsoft.com/office/drawing/2014/main" xmlns="" val="594841613"/>
                  </a:ext>
                </a:extLst>
              </a:tr>
            </a:tbl>
          </a:graphicData>
        </a:graphic>
      </p:graphicFrame>
    </p:spTree>
    <p:extLst>
      <p:ext uri="{BB962C8B-B14F-4D97-AF65-F5344CB8AC3E}">
        <p14:creationId xmlns:p14="http://schemas.microsoft.com/office/powerpoint/2010/main" val="6626169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97086"/>
            <a:ext cx="10782300" cy="1012825"/>
          </a:xfrm>
        </p:spPr>
        <p:txBody>
          <a:bodyPr>
            <a:noAutofit/>
          </a:bodyPr>
          <a:lstStyle/>
          <a:p>
            <a:r>
              <a:rPr lang="en-US" sz="2400" b="1" dirty="0">
                <a:solidFill>
                  <a:schemeClr val="tx1"/>
                </a:solidFill>
              </a:rPr>
              <a:t>Activity 2a: Messaging</a:t>
            </a:r>
            <a:br>
              <a:rPr lang="en-US" sz="2400" b="1" dirty="0">
                <a:solidFill>
                  <a:schemeClr val="tx1"/>
                </a:solidFill>
              </a:rPr>
            </a:br>
            <a:r>
              <a:rPr lang="en-US" sz="2400" b="1" dirty="0">
                <a:solidFill>
                  <a:schemeClr val="tx1"/>
                </a:solidFill>
              </a:rPr>
              <a:t>Discuss these brochures.</a:t>
            </a:r>
            <a:br>
              <a:rPr lang="en-US" sz="2400" b="1" dirty="0">
                <a:solidFill>
                  <a:schemeClr val="tx1"/>
                </a:solidFill>
              </a:rPr>
            </a:br>
            <a:r>
              <a:rPr lang="en-US" sz="2400" b="1" dirty="0">
                <a:solidFill>
                  <a:schemeClr val="tx1"/>
                </a:solidFill>
              </a:rPr>
              <a:t>What elements standout as key for SNM campaigns?</a:t>
            </a:r>
          </a:p>
        </p:txBody>
      </p:sp>
      <p:pic>
        <p:nvPicPr>
          <p:cNvPr id="3" name="Picture 2"/>
          <p:cNvPicPr>
            <a:picLocks noChangeAspect="1"/>
          </p:cNvPicPr>
          <p:nvPr/>
        </p:nvPicPr>
        <p:blipFill>
          <a:blip r:embed="rId3"/>
          <a:stretch>
            <a:fillRect/>
          </a:stretch>
        </p:blipFill>
        <p:spPr>
          <a:xfrm>
            <a:off x="762000" y="1544715"/>
            <a:ext cx="3246206" cy="4996622"/>
          </a:xfrm>
          <a:prstGeom prst="rect">
            <a:avLst/>
          </a:prstGeom>
        </p:spPr>
      </p:pic>
      <p:pic>
        <p:nvPicPr>
          <p:cNvPr id="6" name="Picture 5"/>
          <p:cNvPicPr>
            <a:picLocks noChangeAspect="1"/>
          </p:cNvPicPr>
          <p:nvPr/>
        </p:nvPicPr>
        <p:blipFill>
          <a:blip r:embed="rId4"/>
          <a:stretch>
            <a:fillRect/>
          </a:stretch>
        </p:blipFill>
        <p:spPr>
          <a:xfrm>
            <a:off x="4770207" y="1544715"/>
            <a:ext cx="3247838" cy="4996622"/>
          </a:xfrm>
          <a:prstGeom prst="rect">
            <a:avLst/>
          </a:prstGeom>
        </p:spPr>
      </p:pic>
      <p:pic>
        <p:nvPicPr>
          <p:cNvPr id="5" name="Picture 4"/>
          <p:cNvPicPr>
            <a:picLocks noChangeAspect="1"/>
          </p:cNvPicPr>
          <p:nvPr/>
        </p:nvPicPr>
        <p:blipFill>
          <a:blip r:embed="rId5"/>
          <a:stretch>
            <a:fillRect/>
          </a:stretch>
        </p:blipFill>
        <p:spPr>
          <a:xfrm>
            <a:off x="8792746" y="2004620"/>
            <a:ext cx="2649955" cy="4076811"/>
          </a:xfrm>
          <a:prstGeom prst="rect">
            <a:avLst/>
          </a:prstGeom>
        </p:spPr>
      </p:pic>
      <p:sp>
        <p:nvSpPr>
          <p:cNvPr id="4" name="Slide Number Placeholder 3"/>
          <p:cNvSpPr>
            <a:spLocks noGrp="1"/>
          </p:cNvSpPr>
          <p:nvPr>
            <p:ph type="sldNum" sz="quarter" idx="12"/>
          </p:nvPr>
        </p:nvSpPr>
        <p:spPr/>
        <p:txBody>
          <a:bodyPr/>
          <a:lstStyle/>
          <a:p>
            <a:fld id="{C0051610-E9BF-44E7-8BD3-193A23E4AC7D}" type="slidenum">
              <a:rPr lang="en-US" altLang="en-US" smtClean="0"/>
              <a:pPr/>
              <a:t>68</a:t>
            </a:fld>
            <a:endParaRPr lang="en-US" altLang="en-US"/>
          </a:p>
        </p:txBody>
      </p:sp>
    </p:spTree>
    <p:extLst>
      <p:ext uri="{BB962C8B-B14F-4D97-AF65-F5344CB8AC3E}">
        <p14:creationId xmlns:p14="http://schemas.microsoft.com/office/powerpoint/2010/main" val="33784705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4841"/>
            <a:ext cx="10274300" cy="1012825"/>
          </a:xfrm>
        </p:spPr>
        <p:txBody>
          <a:bodyPr>
            <a:noAutofit/>
          </a:bodyPr>
          <a:lstStyle/>
          <a:p>
            <a:r>
              <a:rPr lang="en-US" sz="2400" b="1" dirty="0">
                <a:solidFill>
                  <a:schemeClr val="tx1"/>
                </a:solidFill>
              </a:rPr>
              <a:t>Activity 2a: Messaging</a:t>
            </a:r>
            <a:br>
              <a:rPr lang="en-US" sz="2400" b="1" dirty="0">
                <a:solidFill>
                  <a:schemeClr val="tx1"/>
                </a:solidFill>
              </a:rPr>
            </a:br>
            <a:r>
              <a:rPr lang="en-US" sz="2400" b="1" dirty="0">
                <a:solidFill>
                  <a:schemeClr val="tx1"/>
                </a:solidFill>
              </a:rPr>
              <a:t>Discuss these brochures.</a:t>
            </a:r>
            <a:br>
              <a:rPr lang="en-US" sz="2400" b="1" dirty="0">
                <a:solidFill>
                  <a:schemeClr val="tx1"/>
                </a:solidFill>
              </a:rPr>
            </a:br>
            <a:r>
              <a:rPr lang="en-US" sz="2400" b="1" dirty="0">
                <a:solidFill>
                  <a:schemeClr val="tx1"/>
                </a:solidFill>
              </a:rPr>
              <a:t>What elements standout as key for SNM campaigns?</a:t>
            </a:r>
          </a:p>
        </p:txBody>
      </p:sp>
      <p:pic>
        <p:nvPicPr>
          <p:cNvPr id="3" name="Picture 2"/>
          <p:cNvPicPr>
            <a:picLocks noChangeAspect="1"/>
          </p:cNvPicPr>
          <p:nvPr/>
        </p:nvPicPr>
        <p:blipFill>
          <a:blip r:embed="rId3"/>
          <a:stretch>
            <a:fillRect/>
          </a:stretch>
        </p:blipFill>
        <p:spPr>
          <a:xfrm>
            <a:off x="1981200" y="1457576"/>
            <a:ext cx="3357149" cy="5190875"/>
          </a:xfrm>
          <a:prstGeom prst="rect">
            <a:avLst/>
          </a:prstGeom>
        </p:spPr>
      </p:pic>
      <p:pic>
        <p:nvPicPr>
          <p:cNvPr id="5" name="Picture 4"/>
          <p:cNvPicPr>
            <a:picLocks noChangeAspect="1"/>
          </p:cNvPicPr>
          <p:nvPr/>
        </p:nvPicPr>
        <p:blipFill>
          <a:blip r:embed="rId4"/>
          <a:stretch>
            <a:fillRect/>
          </a:stretch>
        </p:blipFill>
        <p:spPr>
          <a:xfrm>
            <a:off x="6803326" y="1457576"/>
            <a:ext cx="3407475" cy="5238559"/>
          </a:xfrm>
          <a:prstGeom prst="rect">
            <a:avLst/>
          </a:prstGeom>
        </p:spPr>
      </p:pic>
      <p:sp>
        <p:nvSpPr>
          <p:cNvPr id="4" name="Slide Number Placeholder 3"/>
          <p:cNvSpPr>
            <a:spLocks noGrp="1"/>
          </p:cNvSpPr>
          <p:nvPr>
            <p:ph type="sldNum" sz="quarter" idx="12"/>
          </p:nvPr>
        </p:nvSpPr>
        <p:spPr/>
        <p:txBody>
          <a:bodyPr/>
          <a:lstStyle/>
          <a:p>
            <a:fld id="{C0051610-E9BF-44E7-8BD3-193A23E4AC7D}" type="slidenum">
              <a:rPr lang="en-US" altLang="en-US" smtClean="0"/>
              <a:pPr/>
              <a:t>69</a:t>
            </a:fld>
            <a:endParaRPr lang="en-US" altLang="en-US"/>
          </a:p>
        </p:txBody>
      </p:sp>
    </p:spTree>
    <p:extLst>
      <p:ext uri="{BB962C8B-B14F-4D97-AF65-F5344CB8AC3E}">
        <p14:creationId xmlns:p14="http://schemas.microsoft.com/office/powerpoint/2010/main" val="3320416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42900"/>
            <a:ext cx="10353762" cy="1237150"/>
          </a:xfrm>
        </p:spPr>
        <p:txBody>
          <a:bodyPr>
            <a:normAutofit fontScale="90000"/>
          </a:bodyPr>
          <a:lstStyle/>
          <a:p>
            <a:r>
              <a:rPr lang="en-US" altLang="en-US" b="1" dirty="0" smtClean="0">
                <a:solidFill>
                  <a:schemeClr val="tx1"/>
                </a:solidFill>
                <a:latin typeface="Calisto MT" panose="02040603050505030304" pitchFamily="18" charset="0"/>
              </a:rPr>
              <a:t/>
            </a:r>
            <a:br>
              <a:rPr lang="en-US" altLang="en-US" b="1" dirty="0" smtClean="0">
                <a:solidFill>
                  <a:schemeClr val="tx1"/>
                </a:solidFill>
                <a:latin typeface="Calisto MT" panose="02040603050505030304" pitchFamily="18" charset="0"/>
              </a:rPr>
            </a:br>
            <a:r>
              <a:rPr lang="en-US" altLang="en-US" sz="2700" b="1" dirty="0" smtClean="0">
                <a:solidFill>
                  <a:schemeClr val="tx1"/>
                </a:solidFill>
                <a:latin typeface="Calisto MT" panose="02040603050505030304" pitchFamily="18" charset="0"/>
              </a:rPr>
              <a:t>Defining </a:t>
            </a:r>
            <a:r>
              <a:rPr lang="en-US" altLang="en-US" sz="2700" b="1" dirty="0">
                <a:solidFill>
                  <a:schemeClr val="tx1"/>
                </a:solidFill>
                <a:latin typeface="Calisto MT" panose="02040603050505030304" pitchFamily="18" charset="0"/>
              </a:rPr>
              <a:t>the Seven Strategies for Community Change</a:t>
            </a:r>
            <a:br>
              <a:rPr lang="en-US" altLang="en-US" sz="2700" b="1" dirty="0">
                <a:solidFill>
                  <a:schemeClr val="tx1"/>
                </a:solidFill>
                <a:latin typeface="Calisto MT" panose="02040603050505030304" pitchFamily="18" charset="0"/>
              </a:rPr>
            </a:br>
            <a:endParaRPr lang="en-US" sz="2700" b="1" dirty="0">
              <a:solidFill>
                <a:schemeClr val="tx1"/>
              </a:solidFill>
              <a:latin typeface="Calisto MT" panose="02040603050505030304" pitchFamily="18" charset="0"/>
            </a:endParaRPr>
          </a:p>
        </p:txBody>
      </p:sp>
      <p:sp>
        <p:nvSpPr>
          <p:cNvPr id="3" name="Content Placeholder 2"/>
          <p:cNvSpPr>
            <a:spLocks noGrp="1"/>
          </p:cNvSpPr>
          <p:nvPr>
            <p:ph idx="1"/>
          </p:nvPr>
        </p:nvSpPr>
        <p:spPr>
          <a:xfrm>
            <a:off x="913795" y="1524000"/>
            <a:ext cx="10353762" cy="5219699"/>
          </a:xfrm>
        </p:spPr>
        <p:txBody>
          <a:bodyPr>
            <a:normAutofit fontScale="92500" lnSpcReduction="10000"/>
          </a:bodyPr>
          <a:lstStyle/>
          <a:p>
            <a:pPr marL="36900" indent="0">
              <a:buNone/>
              <a:defRPr/>
            </a:pPr>
            <a:endParaRPr lang="en-US" sz="3200" b="1" dirty="0" smtClean="0">
              <a:solidFill>
                <a:schemeClr val="tx1"/>
              </a:solidFill>
              <a:latin typeface="Calisto MT" panose="02040603050505030304" pitchFamily="18" charset="0"/>
            </a:endParaRPr>
          </a:p>
          <a:p>
            <a:pPr marL="36900" indent="0">
              <a:buNone/>
              <a:defRPr/>
            </a:pPr>
            <a:r>
              <a:rPr lang="en-US" sz="3200" b="1" dirty="0" smtClean="0">
                <a:solidFill>
                  <a:schemeClr val="tx1"/>
                </a:solidFill>
                <a:latin typeface="Calisto MT" panose="02040603050505030304" pitchFamily="18" charset="0"/>
              </a:rPr>
              <a:t>Providing </a:t>
            </a:r>
            <a:r>
              <a:rPr lang="en-US" sz="3200" b="1" dirty="0">
                <a:solidFill>
                  <a:schemeClr val="tx1"/>
                </a:solidFill>
                <a:latin typeface="Calisto MT" panose="02040603050505030304" pitchFamily="18" charset="0"/>
              </a:rPr>
              <a:t>Information </a:t>
            </a:r>
          </a:p>
          <a:p>
            <a:pPr marL="36900" indent="0">
              <a:buNone/>
              <a:defRPr/>
            </a:pPr>
            <a:r>
              <a:rPr lang="en-US" sz="3200" b="1" dirty="0" smtClean="0">
                <a:solidFill>
                  <a:schemeClr val="tx1"/>
                </a:solidFill>
                <a:latin typeface="Calisto MT" panose="02040603050505030304" pitchFamily="18" charset="0"/>
              </a:rPr>
              <a:t>Enhancing </a:t>
            </a:r>
            <a:r>
              <a:rPr lang="en-US" sz="3200" b="1" dirty="0">
                <a:solidFill>
                  <a:schemeClr val="tx1"/>
                </a:solidFill>
                <a:latin typeface="Calisto MT" panose="02040603050505030304" pitchFamily="18" charset="0"/>
              </a:rPr>
              <a:t>Skills </a:t>
            </a:r>
            <a:endParaRPr lang="en-US" sz="3200" dirty="0">
              <a:solidFill>
                <a:schemeClr val="tx1"/>
              </a:solidFill>
              <a:latin typeface="Calisto MT" panose="02040603050505030304" pitchFamily="18" charset="0"/>
            </a:endParaRPr>
          </a:p>
          <a:p>
            <a:pPr marL="36900" indent="0">
              <a:buNone/>
              <a:defRPr/>
            </a:pPr>
            <a:r>
              <a:rPr lang="en-US" sz="3200" b="1" dirty="0" smtClean="0">
                <a:solidFill>
                  <a:schemeClr val="tx1"/>
                </a:solidFill>
                <a:latin typeface="Calisto MT" panose="02040603050505030304" pitchFamily="18" charset="0"/>
              </a:rPr>
              <a:t>Providing </a:t>
            </a:r>
            <a:r>
              <a:rPr lang="en-US" sz="3200" b="1" dirty="0">
                <a:solidFill>
                  <a:schemeClr val="tx1"/>
                </a:solidFill>
                <a:latin typeface="Calisto MT" panose="02040603050505030304" pitchFamily="18" charset="0"/>
              </a:rPr>
              <a:t>Support  </a:t>
            </a:r>
            <a:endParaRPr lang="en-US" sz="800" b="1" dirty="0" smtClean="0">
              <a:solidFill>
                <a:schemeClr val="tx1"/>
              </a:solidFill>
              <a:latin typeface="Calisto MT" panose="02040603050505030304" pitchFamily="18" charset="0"/>
            </a:endParaRPr>
          </a:p>
          <a:p>
            <a:pPr marL="36900" indent="0">
              <a:buNone/>
              <a:defRPr/>
            </a:pPr>
            <a:endParaRPr lang="en-US" sz="3200" dirty="0">
              <a:solidFill>
                <a:schemeClr val="tx1"/>
              </a:solidFill>
              <a:latin typeface="Calisto MT" panose="02040603050505030304" pitchFamily="18" charset="0"/>
            </a:endParaRPr>
          </a:p>
          <a:p>
            <a:pPr marL="36900" indent="0">
              <a:buNone/>
              <a:defRPr/>
            </a:pPr>
            <a:r>
              <a:rPr lang="en-US" sz="3200" b="1" dirty="0">
                <a:solidFill>
                  <a:schemeClr val="tx1"/>
                </a:solidFill>
                <a:latin typeface="Calisto MT" panose="02040603050505030304" pitchFamily="18" charset="0"/>
              </a:rPr>
              <a:t>Enhancing Access/Reducing Barriers</a:t>
            </a:r>
            <a:endParaRPr lang="en-US" sz="3200" dirty="0">
              <a:solidFill>
                <a:schemeClr val="tx1"/>
              </a:solidFill>
              <a:latin typeface="Calisto MT" panose="02040603050505030304" pitchFamily="18" charset="0"/>
            </a:endParaRPr>
          </a:p>
          <a:p>
            <a:pPr marL="36900" indent="0">
              <a:buNone/>
              <a:defRPr/>
            </a:pPr>
            <a:r>
              <a:rPr lang="en-US" sz="3200" b="1" dirty="0">
                <a:solidFill>
                  <a:schemeClr val="tx1"/>
                </a:solidFill>
                <a:latin typeface="Calisto MT" panose="02040603050505030304" pitchFamily="18" charset="0"/>
              </a:rPr>
              <a:t>Changing Consequences </a:t>
            </a:r>
          </a:p>
          <a:p>
            <a:pPr marL="36900" indent="0">
              <a:buNone/>
              <a:defRPr/>
            </a:pPr>
            <a:r>
              <a:rPr lang="en-US" sz="3200" b="1" dirty="0">
                <a:solidFill>
                  <a:schemeClr val="tx1"/>
                </a:solidFill>
                <a:latin typeface="Calisto MT" panose="02040603050505030304" pitchFamily="18" charset="0"/>
              </a:rPr>
              <a:t>Physical Design </a:t>
            </a:r>
          </a:p>
          <a:p>
            <a:pPr marL="36900" indent="0">
              <a:buNone/>
              <a:defRPr/>
            </a:pPr>
            <a:r>
              <a:rPr lang="en-US" sz="3200" b="1" dirty="0">
                <a:solidFill>
                  <a:schemeClr val="tx1"/>
                </a:solidFill>
                <a:latin typeface="Calisto MT" panose="02040603050505030304" pitchFamily="18" charset="0"/>
              </a:rPr>
              <a:t>Modifying/Changing Policies </a:t>
            </a:r>
          </a:p>
          <a:p>
            <a:endParaRPr lang="en-US" dirty="0"/>
          </a:p>
        </p:txBody>
      </p:sp>
      <p:cxnSp>
        <p:nvCxnSpPr>
          <p:cNvPr id="5" name="Straight Connector 4"/>
          <p:cNvCxnSpPr/>
          <p:nvPr/>
        </p:nvCxnSpPr>
        <p:spPr>
          <a:xfrm>
            <a:off x="1168400" y="4089400"/>
            <a:ext cx="10083800" cy="25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3288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339"/>
            <a:ext cx="8229600" cy="1012825"/>
          </a:xfrm>
        </p:spPr>
        <p:txBody>
          <a:bodyPr/>
          <a:lstStyle/>
          <a:p>
            <a:r>
              <a:rPr lang="en-US" b="1" u="sng" dirty="0">
                <a:solidFill>
                  <a:schemeClr val="tx1"/>
                </a:solidFill>
              </a:rPr>
              <a:t>Wrap Up</a:t>
            </a:r>
          </a:p>
        </p:txBody>
      </p:sp>
      <p:sp>
        <p:nvSpPr>
          <p:cNvPr id="3" name="Content Placeholder 2"/>
          <p:cNvSpPr>
            <a:spLocks noGrp="1"/>
          </p:cNvSpPr>
          <p:nvPr>
            <p:ph idx="1"/>
          </p:nvPr>
        </p:nvSpPr>
        <p:spPr>
          <a:xfrm>
            <a:off x="1800131" y="1478367"/>
            <a:ext cx="8591739" cy="4852765"/>
          </a:xfrm>
        </p:spPr>
        <p:txBody>
          <a:bodyPr/>
          <a:lstStyle/>
          <a:p>
            <a:endParaRPr lang="en-US" sz="2400" dirty="0"/>
          </a:p>
          <a:p>
            <a:pPr lvl="2"/>
            <a:endParaRPr lang="en-US" dirty="0"/>
          </a:p>
          <a:p>
            <a:pPr marL="914400" lvl="2" indent="0">
              <a:buNone/>
            </a:pPr>
            <a:endParaRPr lang="en-US" dirty="0"/>
          </a:p>
        </p:txBody>
      </p:sp>
      <p:sp>
        <p:nvSpPr>
          <p:cNvPr id="4" name="Content Placeholder 2"/>
          <p:cNvSpPr txBox="1">
            <a:spLocks/>
          </p:cNvSpPr>
          <p:nvPr/>
        </p:nvSpPr>
        <p:spPr bwMode="auto">
          <a:xfrm>
            <a:off x="1800131" y="1383572"/>
            <a:ext cx="8591739" cy="526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chemeClr val="bg1"/>
                </a:solidFill>
                <a:latin typeface="+mn-lt"/>
                <a:ea typeface="+mn-ea"/>
                <a:cs typeface="+mn-cs"/>
              </a:defRPr>
            </a:lvl2pPr>
            <a:lvl3pPr marL="1143000" indent="-228600" algn="l" rtl="0" fontAlgn="base">
              <a:spcBef>
                <a:spcPct val="20000"/>
              </a:spcBef>
              <a:spcAft>
                <a:spcPct val="0"/>
              </a:spcAft>
              <a:buChar char="•"/>
              <a:defRPr sz="2400" kern="1200">
                <a:solidFill>
                  <a:schemeClr val="bg1"/>
                </a:solidFill>
                <a:latin typeface="+mn-lt"/>
                <a:ea typeface="+mn-ea"/>
                <a:cs typeface="+mn-cs"/>
              </a:defRPr>
            </a:lvl3pPr>
            <a:lvl4pPr marL="1600200" indent="-228600" algn="l" rtl="0" fontAlgn="base">
              <a:spcBef>
                <a:spcPct val="20000"/>
              </a:spcBef>
              <a:spcAft>
                <a:spcPct val="0"/>
              </a:spcAft>
              <a:buChar char="–"/>
              <a:defRPr sz="2000" kern="1200">
                <a:solidFill>
                  <a:schemeClr val="bg1"/>
                </a:solidFill>
                <a:latin typeface="+mn-lt"/>
                <a:ea typeface="+mn-ea"/>
                <a:cs typeface="+mn-cs"/>
              </a:defRPr>
            </a:lvl4pPr>
            <a:lvl5pPr marL="2057400" indent="-2286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400" dirty="0"/>
          </a:p>
          <a:p>
            <a:pPr marL="0" indent="0" algn="ctr">
              <a:buNone/>
            </a:pPr>
            <a:r>
              <a:rPr lang="en-US" sz="4400" dirty="0">
                <a:solidFill>
                  <a:schemeClr val="tx1"/>
                </a:solidFill>
              </a:rPr>
              <a:t>Questions?</a:t>
            </a:r>
          </a:p>
          <a:p>
            <a:pPr marL="0" indent="0" algn="ctr">
              <a:buNone/>
            </a:pPr>
            <a:endParaRPr lang="en-US" sz="4400" dirty="0">
              <a:solidFill>
                <a:schemeClr val="tx1"/>
              </a:solidFill>
            </a:endParaRPr>
          </a:p>
          <a:p>
            <a:pPr marL="0" indent="0" algn="ctr">
              <a:buNone/>
            </a:pPr>
            <a:r>
              <a:rPr lang="en-US" sz="4400" dirty="0">
                <a:solidFill>
                  <a:schemeClr val="tx1"/>
                </a:solidFill>
              </a:rPr>
              <a:t>Comments?</a:t>
            </a:r>
          </a:p>
          <a:p>
            <a:pPr lvl="1"/>
            <a:endParaRPr lang="en-US" sz="2000" dirty="0"/>
          </a:p>
          <a:p>
            <a:endParaRPr lang="en-US" sz="2400" dirty="0"/>
          </a:p>
        </p:txBody>
      </p:sp>
      <p:sp>
        <p:nvSpPr>
          <p:cNvPr id="5" name="Slide Number Placeholder 4"/>
          <p:cNvSpPr>
            <a:spLocks noGrp="1"/>
          </p:cNvSpPr>
          <p:nvPr>
            <p:ph type="sldNum" sz="quarter" idx="12"/>
          </p:nvPr>
        </p:nvSpPr>
        <p:spPr/>
        <p:txBody>
          <a:bodyPr/>
          <a:lstStyle/>
          <a:p>
            <a:fld id="{C0051610-E9BF-44E7-8BD3-193A23E4AC7D}" type="slidenum">
              <a:rPr lang="en-US" altLang="en-US" smtClean="0"/>
              <a:pPr/>
              <a:t>70</a:t>
            </a:fld>
            <a:endParaRPr lang="en-US" altLang="en-US"/>
          </a:p>
        </p:txBody>
      </p:sp>
    </p:spTree>
    <p:extLst>
      <p:ext uri="{BB962C8B-B14F-4D97-AF65-F5344CB8AC3E}">
        <p14:creationId xmlns:p14="http://schemas.microsoft.com/office/powerpoint/2010/main" val="1625473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5051"/>
            <a:ext cx="8229600" cy="1012825"/>
          </a:xfrm>
        </p:spPr>
        <p:txBody>
          <a:bodyPr>
            <a:normAutofit/>
          </a:bodyPr>
          <a:lstStyle/>
          <a:p>
            <a:r>
              <a:rPr lang="en-US" sz="2000" b="1" dirty="0">
                <a:solidFill>
                  <a:schemeClr val="tx1"/>
                </a:solidFill>
              </a:rPr>
              <a:t>Overview: </a:t>
            </a:r>
            <a:r>
              <a:rPr lang="en-US" sz="1600" dirty="0">
                <a:solidFill>
                  <a:schemeClr val="tx1"/>
                </a:solidFill>
              </a:rPr>
              <a:t/>
            </a:r>
            <a:br>
              <a:rPr lang="en-US" sz="1600" dirty="0">
                <a:solidFill>
                  <a:schemeClr val="tx1"/>
                </a:solidFill>
              </a:rPr>
            </a:br>
            <a:r>
              <a:rPr lang="en-US" sz="2400" b="1" dirty="0">
                <a:solidFill>
                  <a:schemeClr val="tx1"/>
                </a:solidFill>
              </a:rPr>
              <a:t>What are </a:t>
            </a:r>
            <a:r>
              <a:rPr lang="en-US" sz="2400" b="1" dirty="0" smtClean="0">
                <a:solidFill>
                  <a:schemeClr val="tx1"/>
                </a:solidFill>
              </a:rPr>
              <a:t>Environmental </a:t>
            </a:r>
            <a:r>
              <a:rPr lang="en-US" sz="2400" b="1" dirty="0">
                <a:solidFill>
                  <a:schemeClr val="tx1"/>
                </a:solidFill>
              </a:rPr>
              <a:t>S</a:t>
            </a:r>
            <a:r>
              <a:rPr lang="en-US" sz="2400" b="1" dirty="0" smtClean="0">
                <a:solidFill>
                  <a:schemeClr val="tx1"/>
                </a:solidFill>
              </a:rPr>
              <a:t>trategies</a:t>
            </a:r>
            <a:r>
              <a:rPr lang="en-US" sz="2400" b="1" dirty="0">
                <a:solidFill>
                  <a:schemeClr val="tx1"/>
                </a:solidFill>
              </a:rPr>
              <a:t>?</a:t>
            </a:r>
          </a:p>
        </p:txBody>
      </p:sp>
      <p:sp>
        <p:nvSpPr>
          <p:cNvPr id="3" name="Content Placeholder 2"/>
          <p:cNvSpPr>
            <a:spLocks noGrp="1"/>
          </p:cNvSpPr>
          <p:nvPr>
            <p:ph idx="1"/>
          </p:nvPr>
        </p:nvSpPr>
        <p:spPr>
          <a:xfrm>
            <a:off x="990600" y="2159000"/>
            <a:ext cx="10350500" cy="3683000"/>
          </a:xfrm>
        </p:spPr>
        <p:txBody>
          <a:bodyPr>
            <a:normAutofit/>
          </a:bodyPr>
          <a:lstStyle/>
          <a:p>
            <a:r>
              <a:rPr lang="en-US" sz="3200" b="1" dirty="0">
                <a:solidFill>
                  <a:schemeClr val="tx1"/>
                </a:solidFill>
              </a:rPr>
              <a:t>Strategies aimed at changing and managing environments to promote healthy choices.</a:t>
            </a:r>
          </a:p>
          <a:p>
            <a:endParaRPr lang="en-US" sz="3200" b="1" dirty="0" smtClean="0">
              <a:solidFill>
                <a:schemeClr val="tx1"/>
              </a:solidFill>
            </a:endParaRPr>
          </a:p>
          <a:p>
            <a:r>
              <a:rPr lang="en-US" sz="3200" b="1" dirty="0" smtClean="0">
                <a:solidFill>
                  <a:schemeClr val="tx1"/>
                </a:solidFill>
              </a:rPr>
              <a:t>Typically </a:t>
            </a:r>
            <a:r>
              <a:rPr lang="en-US" sz="3200" b="1" dirty="0">
                <a:solidFill>
                  <a:schemeClr val="tx1"/>
                </a:solidFill>
              </a:rPr>
              <a:t>directed at limiting availability and access to substances of abuse</a:t>
            </a:r>
            <a:r>
              <a:rPr lang="en-US" sz="3200" b="1" dirty="0" smtClean="0">
                <a:solidFill>
                  <a:schemeClr val="tx1"/>
                </a:solidFill>
              </a:rPr>
              <a:t>.</a:t>
            </a:r>
            <a:endParaRPr lang="en-US" sz="3200" b="1" dirty="0">
              <a:solidFill>
                <a:schemeClr val="tx1"/>
              </a:solidFill>
            </a:endParaRPr>
          </a:p>
        </p:txBody>
      </p:sp>
      <p:sp>
        <p:nvSpPr>
          <p:cNvPr id="4" name="Slide Number Placeholder 3"/>
          <p:cNvSpPr>
            <a:spLocks noGrp="1"/>
          </p:cNvSpPr>
          <p:nvPr>
            <p:ph type="sldNum" sz="quarter" idx="12"/>
          </p:nvPr>
        </p:nvSpPr>
        <p:spPr/>
        <p:txBody>
          <a:bodyPr/>
          <a:lstStyle/>
          <a:p>
            <a:fld id="{C0051610-E9BF-44E7-8BD3-193A23E4AC7D}" type="slidenum">
              <a:rPr lang="en-US" altLang="en-US" smtClean="0"/>
              <a:pPr/>
              <a:t>8</a:t>
            </a:fld>
            <a:endParaRPr lang="en-US" altLang="en-US"/>
          </a:p>
        </p:txBody>
      </p:sp>
    </p:spTree>
    <p:extLst>
      <p:ext uri="{BB962C8B-B14F-4D97-AF65-F5344CB8AC3E}">
        <p14:creationId xmlns:p14="http://schemas.microsoft.com/office/powerpoint/2010/main" val="1464129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3400" y="393699"/>
            <a:ext cx="6438900" cy="769441"/>
          </a:xfrm>
          <a:prstGeom prst="rect">
            <a:avLst/>
          </a:prstGeom>
          <a:noFill/>
        </p:spPr>
        <p:txBody>
          <a:bodyPr wrap="square" rtlCol="0">
            <a:spAutoFit/>
          </a:bodyPr>
          <a:lstStyle/>
          <a:p>
            <a:pPr algn="ctr"/>
            <a:r>
              <a:rPr lang="en-US" sz="2000" b="1" dirty="0"/>
              <a:t>Overview: </a:t>
            </a:r>
            <a:r>
              <a:rPr lang="en-US" dirty="0"/>
              <a:t/>
            </a:r>
            <a:br>
              <a:rPr lang="en-US" dirty="0"/>
            </a:br>
            <a:r>
              <a:rPr lang="en-US" sz="2400" b="1" dirty="0"/>
              <a:t>What are </a:t>
            </a:r>
            <a:r>
              <a:rPr lang="en-US" sz="2400" b="1" dirty="0" smtClean="0"/>
              <a:t>Environmental </a:t>
            </a:r>
            <a:r>
              <a:rPr lang="en-US" sz="2400" b="1" dirty="0"/>
              <a:t>S</a:t>
            </a:r>
            <a:r>
              <a:rPr lang="en-US" sz="2400" b="1" dirty="0" smtClean="0"/>
              <a:t>trategies</a:t>
            </a:r>
            <a:r>
              <a:rPr lang="en-US" sz="2400" b="1" dirty="0"/>
              <a:t>?</a:t>
            </a:r>
          </a:p>
        </p:txBody>
      </p:sp>
      <p:sp>
        <p:nvSpPr>
          <p:cNvPr id="5" name="TextBox 4"/>
          <p:cNvSpPr txBox="1"/>
          <p:nvPr/>
        </p:nvSpPr>
        <p:spPr>
          <a:xfrm>
            <a:off x="609600" y="2425700"/>
            <a:ext cx="10972800" cy="2831544"/>
          </a:xfrm>
          <a:prstGeom prst="rect">
            <a:avLst/>
          </a:prstGeom>
          <a:noFill/>
        </p:spPr>
        <p:txBody>
          <a:bodyPr wrap="square" rtlCol="0">
            <a:spAutoFit/>
          </a:bodyPr>
          <a:lstStyle/>
          <a:p>
            <a:pPr marL="457200" indent="-457200">
              <a:buFont typeface="Wingdings" panose="05000000000000000000" pitchFamily="2" charset="2"/>
              <a:buChar char="v"/>
            </a:pPr>
            <a:r>
              <a:rPr lang="en-US" sz="3200" b="1" dirty="0"/>
              <a:t>Goal is to effect population-based change.</a:t>
            </a:r>
          </a:p>
          <a:p>
            <a:endParaRPr lang="en-US" sz="3200" b="1" dirty="0" smtClean="0"/>
          </a:p>
          <a:p>
            <a:pPr marL="457200" indent="-457200">
              <a:buFont typeface="Wingdings" panose="05000000000000000000" pitchFamily="2" charset="2"/>
              <a:buChar char="v"/>
            </a:pPr>
            <a:r>
              <a:rPr lang="en-US" sz="3200" b="1" dirty="0" smtClean="0"/>
              <a:t>Can </a:t>
            </a:r>
            <a:r>
              <a:rPr lang="en-US" sz="3200" b="1" dirty="0"/>
              <a:t>be implemented nationally (e.g., Minimum Drinking Age laws), at the state level (e.g., ABC policies), and locally (e.g., smoking in public places ordinances).</a:t>
            </a:r>
          </a:p>
          <a:p>
            <a:endParaRPr lang="en-US" dirty="0"/>
          </a:p>
        </p:txBody>
      </p:sp>
    </p:spTree>
    <p:extLst>
      <p:ext uri="{BB962C8B-B14F-4D97-AF65-F5344CB8AC3E}">
        <p14:creationId xmlns:p14="http://schemas.microsoft.com/office/powerpoint/2010/main" val="19502297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767</TotalTime>
  <Words>3503</Words>
  <Application>Microsoft Office PowerPoint</Application>
  <PresentationFormat>Widescreen</PresentationFormat>
  <Paragraphs>816</Paragraphs>
  <Slides>70</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Arial</vt:lpstr>
      <vt:lpstr>Cairo SF</vt:lpstr>
      <vt:lpstr>Calibri</vt:lpstr>
      <vt:lpstr>Calisto MT</vt:lpstr>
      <vt:lpstr>Century Gothic</vt:lpstr>
      <vt:lpstr>Copperplate Gothic Bold</vt:lpstr>
      <vt:lpstr>Trebuchet MS</vt:lpstr>
      <vt:lpstr>Wingdings</vt:lpstr>
      <vt:lpstr>Wingdings 2</vt:lpstr>
      <vt:lpstr>Slate</vt:lpstr>
      <vt:lpstr>PowerPoint Presentation</vt:lpstr>
      <vt:lpstr>Funding for Prevention Resource Centers is provided by the Office of Alcoholism and Substance Abuse Services</vt:lpstr>
      <vt:lpstr>Environmental Strategies:     Roles for Communications Media</vt:lpstr>
      <vt:lpstr>Today’s Agenda</vt:lpstr>
      <vt:lpstr>PowerPoint Presentation</vt:lpstr>
      <vt:lpstr>OASAS Prevention Services</vt:lpstr>
      <vt:lpstr> Defining the Seven Strategies for Community Change </vt:lpstr>
      <vt:lpstr>Overview:  What are Environmental Strategies?</vt:lpstr>
      <vt:lpstr>PowerPoint Presentation</vt:lpstr>
      <vt:lpstr>A Comprehensive Approach </vt:lpstr>
      <vt:lpstr>Comparison of Prevention Strategies </vt:lpstr>
      <vt:lpstr>Individual Strategies               Environmental Strategies </vt:lpstr>
      <vt:lpstr>How are Environmental Strategies Distinct from Other Prevention Strategies?</vt:lpstr>
      <vt:lpstr>PowerPoint Presentation</vt:lpstr>
      <vt:lpstr>PowerPoint Presentation</vt:lpstr>
      <vt:lpstr>PowerPoint Presentation</vt:lpstr>
      <vt:lpstr>PowerPoint Presentation</vt:lpstr>
      <vt:lpstr>Examples of Environmental Strategies (Policies and Enforcement)</vt:lpstr>
      <vt:lpstr>Examples of Environmental Strategies (Policies and Enforcement)</vt:lpstr>
      <vt:lpstr>Examples of Environmental Strategies (Policies and Enforcement)</vt:lpstr>
      <vt:lpstr>Examples of Environmental Strategies (Policies and Enforcement)</vt:lpstr>
      <vt:lpstr>Not Just Alcohol….</vt:lpstr>
      <vt:lpstr>Not Just Alcohol….</vt:lpstr>
      <vt:lpstr> Activity 1a:   Is this an environmental strategy?</vt:lpstr>
      <vt:lpstr> Activity 1b:   Is this an environmental strategy?</vt:lpstr>
      <vt:lpstr>Relationship Between Policies, Media, and Enforcement</vt:lpstr>
      <vt:lpstr>Role of Media in Environmental Strategies</vt:lpstr>
      <vt:lpstr>Role of Media in Environmental Strategies</vt:lpstr>
      <vt:lpstr>3 Most Popular Environmental Media Strategies used by OASAS Providers:</vt:lpstr>
      <vt:lpstr>OASAS Provider Environmental Media Strategies by Region</vt:lpstr>
      <vt:lpstr>Media Advocacy</vt:lpstr>
      <vt:lpstr>Media Advocacy</vt:lpstr>
      <vt:lpstr>Media Advocacy Core Components</vt:lpstr>
      <vt:lpstr>Media Advocacy Core Components</vt:lpstr>
      <vt:lpstr>Media Advocacy Fidelity Scale</vt:lpstr>
      <vt:lpstr>End of Part 1</vt:lpstr>
      <vt:lpstr>Social Marketing</vt:lpstr>
      <vt:lpstr>Social Marketing</vt:lpstr>
      <vt:lpstr>Social Marketing Core Components</vt:lpstr>
      <vt:lpstr>Social Marketing Core Components</vt:lpstr>
      <vt:lpstr>Social Marketing Core Components</vt:lpstr>
      <vt:lpstr>Social Marketing Fidelity Monitoring 1: Ratings by an Outside Party</vt:lpstr>
      <vt:lpstr>Social Marketing Fidelity Monitoring 2: Tracking by Provider</vt:lpstr>
      <vt:lpstr>Social Marketing and Media Advocacy:   Complementary Approaches</vt:lpstr>
      <vt:lpstr>Environmental Media Strategies vs. Public Information/Awareness</vt:lpstr>
      <vt:lpstr>Environmental Media Strategies vs. Public Information/Awareness</vt:lpstr>
      <vt:lpstr>Environmental Performance Standards for OASAS Providers</vt:lpstr>
      <vt:lpstr>Social Norms Misperceptions (SNM) Campaigns</vt:lpstr>
      <vt:lpstr>Social Norms Misperceptions (SNM) Campaigns</vt:lpstr>
      <vt:lpstr>Social Norms Misperceptions (SNM) Campaigns</vt:lpstr>
      <vt:lpstr>PowerPoint Presentation</vt:lpstr>
      <vt:lpstr>Social Norms Misperception Campaigns CORE Components:</vt:lpstr>
      <vt:lpstr>Social Norms Misperception Campaigns CORE Components:</vt:lpstr>
      <vt:lpstr>Social Norms Misperception Campaigns CORE Components:</vt:lpstr>
      <vt:lpstr>Social Norms Misperception Campaigns CORE Components:</vt:lpstr>
      <vt:lpstr>Social Norms Misperception Campaigns CORE Components:</vt:lpstr>
      <vt:lpstr>Social Norms Misperception Campaign  Fidelity Monitoring: Provider Tracking</vt:lpstr>
      <vt:lpstr>Available Surveys Suitable for SNM Campaigns: Youth Development Survey (YDS)*</vt:lpstr>
      <vt:lpstr>Available Surveys Suitable for SNM Campaigns: Youth Development Survey (YDS)*</vt:lpstr>
      <vt:lpstr>Available Surveys Suitable for SNM Campaigns: American College Health Association National College Health Assessment                  (ACHA NCHA II)*</vt:lpstr>
      <vt:lpstr>Evidence of Positive Effects</vt:lpstr>
      <vt:lpstr>Evidence of Positive Effects</vt:lpstr>
      <vt:lpstr>NYS OASAS SPF-SIG: ENV Outcomes</vt:lpstr>
      <vt:lpstr>NYS OASAS SPF-SIG: ENV Outcomes</vt:lpstr>
      <vt:lpstr>Activity 1a: Use of Data What could be the message(s) of a SNM campaign using these data?</vt:lpstr>
      <vt:lpstr>Activity 1b: Use of Data What could be the message(s) of a SNM campaign if you had these data available?</vt:lpstr>
      <vt:lpstr>Activity 1c: Use of Data What could be the message(s) of a SNM campaign if you had these data available?</vt:lpstr>
      <vt:lpstr>Activity 2a: Messaging Discuss these brochures. What elements standout as key for SNM campaigns?</vt:lpstr>
      <vt:lpstr>Activity 2a: Messaging Discuss these brochures. What elements standout as key for SNM campaigns?</vt:lpstr>
      <vt:lpstr>Wrap Up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of Doom</dc:title>
  <dc:creator>Minnick, Dane (OASAS)</dc:creator>
  <cp:lastModifiedBy>Jennifer Faringer</cp:lastModifiedBy>
  <cp:revision>56</cp:revision>
  <dcterms:created xsi:type="dcterms:W3CDTF">2017-06-06T19:22:38Z</dcterms:created>
  <dcterms:modified xsi:type="dcterms:W3CDTF">2018-05-17T19:22:52Z</dcterms:modified>
</cp:coreProperties>
</file>